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2.xml" ContentType="application/vnd.openxmlformats-officedocument.presentationml.notesSlide+xml"/>
  <Override PartName="/ppt/comments/comment4.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57" r:id="rId3"/>
    <p:sldId id="258" r:id="rId4"/>
    <p:sldId id="286" r:id="rId5"/>
    <p:sldId id="259" r:id="rId6"/>
    <p:sldId id="283" r:id="rId7"/>
    <p:sldId id="261" r:id="rId8"/>
    <p:sldId id="285" r:id="rId9"/>
    <p:sldId id="287" r:id="rId10"/>
    <p:sldId id="288" r:id="rId11"/>
    <p:sldId id="262" r:id="rId12"/>
    <p:sldId id="260" r:id="rId13"/>
    <p:sldId id="263" r:id="rId14"/>
    <p:sldId id="265" r:id="rId15"/>
    <p:sldId id="266" r:id="rId16"/>
    <p:sldId id="267" r:id="rId17"/>
    <p:sldId id="268" r:id="rId18"/>
    <p:sldId id="281" r:id="rId19"/>
    <p:sldId id="2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hsen" initials="rockstar" lastIdx="43" clrIdx="0"/>
  <p:cmAuthor id="1" name="Mohsen" initials="M" lastIdx="8"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E5CDE"/>
    <a:srgbClr val="F7EC57"/>
    <a:srgbClr val="AF9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2007" autoAdjust="0"/>
  </p:normalViewPr>
  <p:slideViewPr>
    <p:cSldViewPr>
      <p:cViewPr>
        <p:scale>
          <a:sx n="59" d="100"/>
          <a:sy n="59" d="100"/>
        </p:scale>
        <p:origin x="-1704" y="-270"/>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2-26T21:08:29.221" idx="1">
    <p:pos x="7691" y="2072"/>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4-12-26T21:08:29.221" idx="8">
    <p:pos x="7691" y="2072"/>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4-12-26T22:52:16.870" idx="2">
    <p:pos x="7691" y="2072"/>
    <p:text>برای چند دهه است که گلدن مور یکی از بیانگذاران شرکت اینتل پیش بینی کرده که تعداد ترانزیستور در یک تراشه در هر دو سال دو برابر می شود، این قانون حکم فرمایی صنعت نیمه هادی است. 
اما با کوچکتر شدن مینم فیچر دیگر این قانون کاربردی ندارد. موسسه ITRS که پیش بیتی کرده که این قانون از آخر سال 2013 رشد کمتر و این مقدار برای هر 3 سال یکبار اتفاق می افتد.</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4-12-27T00:11:12.326" idx="6">
    <p:pos x="6432" y="829"/>
    <p:text>شناسایی الگو  رابط نزدیکی با تطبیق الگو دارد و در 
به عنوان مثال در تشخیص چهره یک فرد مشکلاتی مانند  تغییرات در شرایط دیداری مانند حالت چهره، سن و همچنین تغییراتی در عینک ، ریش یا سبک مدل موها ایستادگی می کند. این مشکلات باعث می شود شناسایی یک چهره همیشه مشکل باشد. کاربردهای امنیتی، کنترل کارت اعتباری و شناسایی مجرمان کاربرد دارد که بسیار حساس هستند. </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4-12-25T15:36:20.961" idx="3">
    <p:pos x="7528" y="636"/>
    <p:text>در حالت کلاسیکی چندتا پروسسور به هم متصل می شود و الگوریتم ی را که به حالت موازی در آمده است را اجزا می کند ولی در حالت کوانتوی یک پروسسور می توان برای چندین عملیات در لحظه انجام دهد. دلیل آن هم همان حالتی است که یک الکترون می تواند چندین حالت داشته باشد.</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14-12-26T18:05:19.586" idx="4">
    <p:pos x="7528" y="1284"/>
    <p:text>رمزنگاری در کامپیوترهای کلاسیکی با افزیش تعداد بیت زمان پردازش به صورت نمایی تغییر می کند در حالی که در کامپیوترهای کوانتومی به صورت خطی تغییر می کند.
در سال 2014 اسنودن در رشته افشاگری های خودش، در گفت که آزانس امنیت ملی آمریکا از کامپیوترهای کوانتومی برای رمزنگاری اطلاعات داخلی خودش و برای شکستن قفل ها استفاده می کند. 
جدایی از بحث امنیتش، رمزنگاری را به عنوان یک واسط بین کلاینت و سرور اصلی در نظر گرفته شود.</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14-12-27T00:21:20.920" idx="5">
    <p:pos x="6740" y="1051"/>
    <p:text>این طرح است که در مرکز تحقیقاتی کوانتومی دانشگاه آکسفورد در حال انجام است. سرمایه گذارن اصلی شرکت نوکیا شرکت Lockheed Martin است.
اهداف اولیه مثل شناسایی خودکار زبان،چهره، ترجمه متن، 
طرح اولیه این ایده توسط ریچارد فیمن داده شده بود ولی الان در این پروژه در دانشگاه کالیفرنیا، سن دیگو در حال تحقیقات است.
تحقیقات دیگری برای در حال انجام برای استفاده از کامپیوتر کوانتومی در 
مسئل مهم در این شبیه سازی ها قسمت تحمل پذیری خطا آن ها است.</p:tex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A70696-6A87-4504-964B-A3829433113A}"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7EB9105F-6B37-4E4A-A5B3-191FA3C55E26}">
      <dgm:prSet phldrT="[Text]"/>
      <dgm:spPr/>
      <dgm:t>
        <a:bodyPr/>
        <a:lstStyle/>
        <a:p>
          <a:pPr rtl="0"/>
          <a:r>
            <a:rPr lang="fa-IR" dirty="0" smtClean="0"/>
            <a:t>نسل اول</a:t>
          </a:r>
          <a:endParaRPr lang="en-US" dirty="0"/>
        </a:p>
      </dgm:t>
    </dgm:pt>
    <dgm:pt modelId="{762F96C0-42E4-44D6-A637-064815EA6A4D}" type="parTrans" cxnId="{C811B166-0BDF-41D4-9CA6-ED85F6A17394}">
      <dgm:prSet/>
      <dgm:spPr/>
      <dgm:t>
        <a:bodyPr/>
        <a:lstStyle/>
        <a:p>
          <a:endParaRPr lang="en-US"/>
        </a:p>
      </dgm:t>
    </dgm:pt>
    <dgm:pt modelId="{0E99654F-5F74-4282-ABA9-BC9BAC4B394B}" type="sibTrans" cxnId="{C811B166-0BDF-41D4-9CA6-ED85F6A17394}">
      <dgm:prSet/>
      <dgm:spPr/>
      <dgm:t>
        <a:bodyPr/>
        <a:lstStyle/>
        <a:p>
          <a:endParaRPr lang="en-US"/>
        </a:p>
      </dgm:t>
    </dgm:pt>
    <dgm:pt modelId="{2EF60C3E-3833-40B6-885F-68F49D67EB13}">
      <dgm:prSet phldrT="[Text]"/>
      <dgm:spPr/>
      <dgm:t>
        <a:bodyPr/>
        <a:lstStyle/>
        <a:p>
          <a:pPr rtl="1"/>
          <a:r>
            <a:rPr lang="fa-IR" dirty="0" smtClean="0"/>
            <a:t>لامپ خلاء (1939 تا 1954)</a:t>
          </a:r>
          <a:endParaRPr lang="en-US" dirty="0"/>
        </a:p>
      </dgm:t>
    </dgm:pt>
    <dgm:pt modelId="{9A80E6EE-922C-4C00-BE0E-2494431461FA}" type="parTrans" cxnId="{A3EA6407-33E9-49A9-B647-8DF0FFCAB2C6}">
      <dgm:prSet/>
      <dgm:spPr/>
      <dgm:t>
        <a:bodyPr/>
        <a:lstStyle/>
        <a:p>
          <a:endParaRPr lang="en-US"/>
        </a:p>
      </dgm:t>
    </dgm:pt>
    <dgm:pt modelId="{7306A9EF-A964-4CB4-AF34-FA1663545F7A}" type="sibTrans" cxnId="{A3EA6407-33E9-49A9-B647-8DF0FFCAB2C6}">
      <dgm:prSet/>
      <dgm:spPr/>
      <dgm:t>
        <a:bodyPr/>
        <a:lstStyle/>
        <a:p>
          <a:endParaRPr lang="en-US"/>
        </a:p>
      </dgm:t>
    </dgm:pt>
    <dgm:pt modelId="{1D1E8468-1FCE-43F2-98BB-B9F90BFB914C}">
      <dgm:prSet phldrT="[Text]"/>
      <dgm:spPr/>
      <dgm:t>
        <a:bodyPr/>
        <a:lstStyle/>
        <a:p>
          <a:pPr rtl="1"/>
          <a:r>
            <a:rPr lang="fa-IR" dirty="0" smtClean="0"/>
            <a:t>ترانزیستور (1954 تا 1959)</a:t>
          </a:r>
          <a:endParaRPr lang="en-US" dirty="0"/>
        </a:p>
      </dgm:t>
    </dgm:pt>
    <dgm:pt modelId="{9E255EB5-5EF7-4F62-853E-B6735ACEF79C}" type="parTrans" cxnId="{8BDFBA6F-5FE7-4FD7-BC9F-F031B6541E62}">
      <dgm:prSet/>
      <dgm:spPr/>
      <dgm:t>
        <a:bodyPr/>
        <a:lstStyle/>
        <a:p>
          <a:endParaRPr lang="en-US"/>
        </a:p>
      </dgm:t>
    </dgm:pt>
    <dgm:pt modelId="{506B0617-0C97-4E52-B5AF-A9E46F979B1B}" type="sibTrans" cxnId="{8BDFBA6F-5FE7-4FD7-BC9F-F031B6541E62}">
      <dgm:prSet/>
      <dgm:spPr/>
      <dgm:t>
        <a:bodyPr/>
        <a:lstStyle/>
        <a:p>
          <a:endParaRPr lang="en-US"/>
        </a:p>
      </dgm:t>
    </dgm:pt>
    <dgm:pt modelId="{FC35A941-8184-445C-AF84-D2CB21AF624D}">
      <dgm:prSet phldrT="[Text]"/>
      <dgm:spPr/>
      <dgm:t>
        <a:bodyPr/>
        <a:lstStyle/>
        <a:p>
          <a:r>
            <a:rPr lang="fa-IR" dirty="0" smtClean="0"/>
            <a:t>نسل سوم</a:t>
          </a:r>
          <a:endParaRPr lang="en-US" dirty="0"/>
        </a:p>
      </dgm:t>
    </dgm:pt>
    <dgm:pt modelId="{AB3695A3-7DD9-43DE-A6F2-FA5467B39614}" type="parTrans" cxnId="{F9DB0554-5F53-4E52-8F12-1F2CB8F7ECAA}">
      <dgm:prSet/>
      <dgm:spPr/>
      <dgm:t>
        <a:bodyPr/>
        <a:lstStyle/>
        <a:p>
          <a:endParaRPr lang="en-US"/>
        </a:p>
      </dgm:t>
    </dgm:pt>
    <dgm:pt modelId="{BF094D64-6AA6-4556-A751-42C341F74096}" type="sibTrans" cxnId="{F9DB0554-5F53-4E52-8F12-1F2CB8F7ECAA}">
      <dgm:prSet/>
      <dgm:spPr/>
      <dgm:t>
        <a:bodyPr/>
        <a:lstStyle/>
        <a:p>
          <a:endParaRPr lang="en-US"/>
        </a:p>
      </dgm:t>
    </dgm:pt>
    <dgm:pt modelId="{B844726C-03D3-4E7F-B5C5-435C0069CB5D}">
      <dgm:prSet phldrT="[Text]"/>
      <dgm:spPr/>
      <dgm:t>
        <a:bodyPr/>
        <a:lstStyle/>
        <a:p>
          <a:pPr rtl="1"/>
          <a:r>
            <a:rPr lang="en-US" dirty="0" err="1" smtClean="0"/>
            <a:t>Ic</a:t>
          </a:r>
          <a:r>
            <a:rPr lang="fa-IR" dirty="0" smtClean="0"/>
            <a:t>ها (1959 تا 1971)</a:t>
          </a:r>
          <a:endParaRPr lang="en-US" dirty="0"/>
        </a:p>
      </dgm:t>
    </dgm:pt>
    <dgm:pt modelId="{A3C9BF62-FCC8-4F80-927D-15FC0F4241E3}" type="parTrans" cxnId="{89CAB6E2-0D32-4C7E-B638-F58F341E2C6D}">
      <dgm:prSet/>
      <dgm:spPr/>
      <dgm:t>
        <a:bodyPr/>
        <a:lstStyle/>
        <a:p>
          <a:endParaRPr lang="en-US"/>
        </a:p>
      </dgm:t>
    </dgm:pt>
    <dgm:pt modelId="{D2051269-3670-4A96-849A-86AEAECF1B75}" type="sibTrans" cxnId="{89CAB6E2-0D32-4C7E-B638-F58F341E2C6D}">
      <dgm:prSet/>
      <dgm:spPr/>
      <dgm:t>
        <a:bodyPr/>
        <a:lstStyle/>
        <a:p>
          <a:endParaRPr lang="en-US"/>
        </a:p>
      </dgm:t>
    </dgm:pt>
    <dgm:pt modelId="{D277F3A6-7914-4339-95D3-D94626CF59DE}">
      <dgm:prSet phldrT="[Text]"/>
      <dgm:spPr/>
      <dgm:t>
        <a:bodyPr/>
        <a:lstStyle/>
        <a:p>
          <a:r>
            <a:rPr lang="fa-IR" dirty="0" smtClean="0"/>
            <a:t>نسل دوم</a:t>
          </a:r>
          <a:endParaRPr lang="en-US" dirty="0"/>
        </a:p>
      </dgm:t>
    </dgm:pt>
    <dgm:pt modelId="{4A8B0725-4033-476E-924E-A4D119A0B898}" type="sibTrans" cxnId="{987F95EE-A245-44CC-B67C-888F7EE78127}">
      <dgm:prSet/>
      <dgm:spPr/>
      <dgm:t>
        <a:bodyPr/>
        <a:lstStyle/>
        <a:p>
          <a:endParaRPr lang="en-US"/>
        </a:p>
      </dgm:t>
    </dgm:pt>
    <dgm:pt modelId="{BDBF1F0A-D30D-48FA-A3CA-FC823AF0A765}" type="parTrans" cxnId="{987F95EE-A245-44CC-B67C-888F7EE78127}">
      <dgm:prSet/>
      <dgm:spPr/>
      <dgm:t>
        <a:bodyPr/>
        <a:lstStyle/>
        <a:p>
          <a:endParaRPr lang="en-US"/>
        </a:p>
      </dgm:t>
    </dgm:pt>
    <dgm:pt modelId="{63BCEE1E-074C-4B4C-902D-614D26B13592}">
      <dgm:prSet/>
      <dgm:spPr/>
      <dgm:t>
        <a:bodyPr/>
        <a:lstStyle/>
        <a:p>
          <a:r>
            <a:rPr lang="fa-IR" dirty="0" smtClean="0"/>
            <a:t>نسل چهارم</a:t>
          </a:r>
          <a:endParaRPr lang="en-US" dirty="0"/>
        </a:p>
      </dgm:t>
    </dgm:pt>
    <dgm:pt modelId="{5A05F94B-969C-4F75-8D66-85FD79CB1AB2}" type="parTrans" cxnId="{E5F964C4-D0AF-4C1A-A1B9-F896F5673914}">
      <dgm:prSet/>
      <dgm:spPr/>
      <dgm:t>
        <a:bodyPr/>
        <a:lstStyle/>
        <a:p>
          <a:endParaRPr lang="en-US"/>
        </a:p>
      </dgm:t>
    </dgm:pt>
    <dgm:pt modelId="{7AC7AAD0-3D70-4944-B9E3-3777387A1562}" type="sibTrans" cxnId="{E5F964C4-D0AF-4C1A-A1B9-F896F5673914}">
      <dgm:prSet/>
      <dgm:spPr/>
      <dgm:t>
        <a:bodyPr/>
        <a:lstStyle/>
        <a:p>
          <a:endParaRPr lang="en-US"/>
        </a:p>
      </dgm:t>
    </dgm:pt>
    <dgm:pt modelId="{85FC1A9C-22BF-4ED6-BA45-3EF4770D30F5}">
      <dgm:prSet/>
      <dgm:spPr/>
      <dgm:t>
        <a:bodyPr/>
        <a:lstStyle/>
        <a:p>
          <a:pPr rtl="1"/>
          <a:r>
            <a:rPr lang="fa-IR" dirty="0" smtClean="0"/>
            <a:t>میکروپروسسورها (1971 تا 1991)</a:t>
          </a:r>
          <a:endParaRPr lang="en-US" dirty="0"/>
        </a:p>
      </dgm:t>
    </dgm:pt>
    <dgm:pt modelId="{B4F4D713-0C05-45CE-8585-43DD5BD278B4}" type="parTrans" cxnId="{7FE4C8AC-5E8B-4FC2-A6BB-59FB1FE2DE86}">
      <dgm:prSet/>
      <dgm:spPr/>
      <dgm:t>
        <a:bodyPr/>
        <a:lstStyle/>
        <a:p>
          <a:endParaRPr lang="en-US"/>
        </a:p>
      </dgm:t>
    </dgm:pt>
    <dgm:pt modelId="{25649331-91D6-46E7-BC90-69C85709780E}" type="sibTrans" cxnId="{7FE4C8AC-5E8B-4FC2-A6BB-59FB1FE2DE86}">
      <dgm:prSet/>
      <dgm:spPr/>
      <dgm:t>
        <a:bodyPr/>
        <a:lstStyle/>
        <a:p>
          <a:endParaRPr lang="en-US"/>
        </a:p>
      </dgm:t>
    </dgm:pt>
    <dgm:pt modelId="{F94CAD4D-3FE1-4690-B013-9B465E83CF3F}">
      <dgm:prSet/>
      <dgm:spPr/>
      <dgm:t>
        <a:bodyPr/>
        <a:lstStyle/>
        <a:p>
          <a:r>
            <a:rPr lang="fa-IR" dirty="0" smtClean="0"/>
            <a:t>نسل پنجم</a:t>
          </a:r>
          <a:endParaRPr lang="en-US" dirty="0"/>
        </a:p>
      </dgm:t>
    </dgm:pt>
    <dgm:pt modelId="{C4B7CAA4-A9D6-455F-A024-89D8B8F610A2}" type="parTrans" cxnId="{CF2521E2-D4F1-451B-9E85-C60AD0E92696}">
      <dgm:prSet/>
      <dgm:spPr/>
      <dgm:t>
        <a:bodyPr/>
        <a:lstStyle/>
        <a:p>
          <a:endParaRPr lang="en-US"/>
        </a:p>
      </dgm:t>
    </dgm:pt>
    <dgm:pt modelId="{D93F4C07-FC11-44EC-8C75-F864A4D60E27}" type="sibTrans" cxnId="{CF2521E2-D4F1-451B-9E85-C60AD0E92696}">
      <dgm:prSet/>
      <dgm:spPr/>
      <dgm:t>
        <a:bodyPr/>
        <a:lstStyle/>
        <a:p>
          <a:endParaRPr lang="en-US"/>
        </a:p>
      </dgm:t>
    </dgm:pt>
    <dgm:pt modelId="{972B4DC7-817F-4FA6-B215-35E02849AA65}">
      <dgm:prSet/>
      <dgm:spPr/>
      <dgm:t>
        <a:bodyPr/>
        <a:lstStyle/>
        <a:p>
          <a:pPr rtl="1"/>
          <a:r>
            <a:rPr lang="fa-IR" dirty="0" smtClean="0"/>
            <a:t>سامانه‌های پردازش فوق سریع (1991 به بعد)</a:t>
          </a:r>
          <a:endParaRPr lang="en-US" dirty="0"/>
        </a:p>
      </dgm:t>
    </dgm:pt>
    <dgm:pt modelId="{14035465-FD6F-4587-B5EE-59AD5B8C301A}" type="parTrans" cxnId="{2FDF3ADB-A305-414A-831F-84B72DC9B5CB}">
      <dgm:prSet/>
      <dgm:spPr/>
      <dgm:t>
        <a:bodyPr/>
        <a:lstStyle/>
        <a:p>
          <a:endParaRPr lang="en-US"/>
        </a:p>
      </dgm:t>
    </dgm:pt>
    <dgm:pt modelId="{DF7D64AA-BF9E-49DE-AF55-A8B4F7AB1BC7}" type="sibTrans" cxnId="{2FDF3ADB-A305-414A-831F-84B72DC9B5CB}">
      <dgm:prSet/>
      <dgm:spPr/>
      <dgm:t>
        <a:bodyPr/>
        <a:lstStyle/>
        <a:p>
          <a:endParaRPr lang="en-US"/>
        </a:p>
      </dgm:t>
    </dgm:pt>
    <dgm:pt modelId="{FD09C6F3-7B11-41DE-9619-78632067FDED}" type="pres">
      <dgm:prSet presAssocID="{92A70696-6A87-4504-964B-A3829433113A}" presName="linearFlow" presStyleCnt="0">
        <dgm:presLayoutVars>
          <dgm:dir val="rev"/>
          <dgm:animLvl val="lvl"/>
          <dgm:resizeHandles val="exact"/>
        </dgm:presLayoutVars>
      </dgm:prSet>
      <dgm:spPr/>
      <dgm:t>
        <a:bodyPr/>
        <a:lstStyle/>
        <a:p>
          <a:endParaRPr lang="en-US"/>
        </a:p>
      </dgm:t>
    </dgm:pt>
    <dgm:pt modelId="{DB14BBF2-542F-4450-9655-5881921C77BB}" type="pres">
      <dgm:prSet presAssocID="{7EB9105F-6B37-4E4A-A5B3-191FA3C55E26}" presName="composite" presStyleCnt="0"/>
      <dgm:spPr/>
    </dgm:pt>
    <dgm:pt modelId="{30DFE625-C3AE-4337-B220-A7D62B6DE535}" type="pres">
      <dgm:prSet presAssocID="{7EB9105F-6B37-4E4A-A5B3-191FA3C55E26}" presName="parentText" presStyleLbl="alignNode1" presStyleIdx="0" presStyleCnt="5">
        <dgm:presLayoutVars>
          <dgm:chMax val="1"/>
          <dgm:bulletEnabled val="1"/>
        </dgm:presLayoutVars>
      </dgm:prSet>
      <dgm:spPr/>
      <dgm:t>
        <a:bodyPr/>
        <a:lstStyle/>
        <a:p>
          <a:endParaRPr lang="en-US"/>
        </a:p>
      </dgm:t>
    </dgm:pt>
    <dgm:pt modelId="{CCA36FD2-D784-4F45-84AB-4F9F324D2B23}" type="pres">
      <dgm:prSet presAssocID="{7EB9105F-6B37-4E4A-A5B3-191FA3C55E26}" presName="descendantText" presStyleLbl="alignAcc1" presStyleIdx="0" presStyleCnt="5">
        <dgm:presLayoutVars>
          <dgm:bulletEnabled val="1"/>
        </dgm:presLayoutVars>
      </dgm:prSet>
      <dgm:spPr/>
      <dgm:t>
        <a:bodyPr/>
        <a:lstStyle/>
        <a:p>
          <a:endParaRPr lang="en-US"/>
        </a:p>
      </dgm:t>
    </dgm:pt>
    <dgm:pt modelId="{3E055554-F7D9-41F5-938C-E27FEE74BB69}" type="pres">
      <dgm:prSet presAssocID="{0E99654F-5F74-4282-ABA9-BC9BAC4B394B}" presName="sp" presStyleCnt="0"/>
      <dgm:spPr/>
    </dgm:pt>
    <dgm:pt modelId="{429CF11E-6E8A-4DA0-A4AD-3944FB873DF0}" type="pres">
      <dgm:prSet presAssocID="{D277F3A6-7914-4339-95D3-D94626CF59DE}" presName="composite" presStyleCnt="0"/>
      <dgm:spPr/>
    </dgm:pt>
    <dgm:pt modelId="{FA44C0FC-CB63-4C28-9B38-3CE48E62432F}" type="pres">
      <dgm:prSet presAssocID="{D277F3A6-7914-4339-95D3-D94626CF59DE}" presName="parentText" presStyleLbl="alignNode1" presStyleIdx="1" presStyleCnt="5">
        <dgm:presLayoutVars>
          <dgm:chMax val="1"/>
          <dgm:bulletEnabled val="1"/>
        </dgm:presLayoutVars>
      </dgm:prSet>
      <dgm:spPr/>
      <dgm:t>
        <a:bodyPr/>
        <a:lstStyle/>
        <a:p>
          <a:endParaRPr lang="en-US"/>
        </a:p>
      </dgm:t>
    </dgm:pt>
    <dgm:pt modelId="{82780152-3B68-46BF-A3C7-426191C21902}" type="pres">
      <dgm:prSet presAssocID="{D277F3A6-7914-4339-95D3-D94626CF59DE}" presName="descendantText" presStyleLbl="alignAcc1" presStyleIdx="1" presStyleCnt="5">
        <dgm:presLayoutVars>
          <dgm:bulletEnabled val="1"/>
        </dgm:presLayoutVars>
      </dgm:prSet>
      <dgm:spPr/>
      <dgm:t>
        <a:bodyPr/>
        <a:lstStyle/>
        <a:p>
          <a:endParaRPr lang="en-US"/>
        </a:p>
      </dgm:t>
    </dgm:pt>
    <dgm:pt modelId="{69996350-1122-4B9F-B368-52BF9E9128FB}" type="pres">
      <dgm:prSet presAssocID="{4A8B0725-4033-476E-924E-A4D119A0B898}" presName="sp" presStyleCnt="0"/>
      <dgm:spPr/>
    </dgm:pt>
    <dgm:pt modelId="{C0F3A285-6314-484B-8A66-275E28807060}" type="pres">
      <dgm:prSet presAssocID="{FC35A941-8184-445C-AF84-D2CB21AF624D}" presName="composite" presStyleCnt="0"/>
      <dgm:spPr/>
    </dgm:pt>
    <dgm:pt modelId="{606AA7FA-3D9E-48B1-A6D2-0BB790F9D899}" type="pres">
      <dgm:prSet presAssocID="{FC35A941-8184-445C-AF84-D2CB21AF624D}" presName="parentText" presStyleLbl="alignNode1" presStyleIdx="2" presStyleCnt="5">
        <dgm:presLayoutVars>
          <dgm:chMax val="1"/>
          <dgm:bulletEnabled val="1"/>
        </dgm:presLayoutVars>
      </dgm:prSet>
      <dgm:spPr/>
      <dgm:t>
        <a:bodyPr/>
        <a:lstStyle/>
        <a:p>
          <a:endParaRPr lang="en-US"/>
        </a:p>
      </dgm:t>
    </dgm:pt>
    <dgm:pt modelId="{F72ECC38-C08C-4E59-9206-395A6CB79D54}" type="pres">
      <dgm:prSet presAssocID="{FC35A941-8184-445C-AF84-D2CB21AF624D}" presName="descendantText" presStyleLbl="alignAcc1" presStyleIdx="2" presStyleCnt="5">
        <dgm:presLayoutVars>
          <dgm:bulletEnabled val="1"/>
        </dgm:presLayoutVars>
      </dgm:prSet>
      <dgm:spPr/>
      <dgm:t>
        <a:bodyPr/>
        <a:lstStyle/>
        <a:p>
          <a:endParaRPr lang="en-US"/>
        </a:p>
      </dgm:t>
    </dgm:pt>
    <dgm:pt modelId="{5D917D12-5A29-4ACA-B406-AC06101D20B8}" type="pres">
      <dgm:prSet presAssocID="{BF094D64-6AA6-4556-A751-42C341F74096}" presName="sp" presStyleCnt="0"/>
      <dgm:spPr/>
    </dgm:pt>
    <dgm:pt modelId="{EF1142BD-BB2F-4012-8192-94D65862E101}" type="pres">
      <dgm:prSet presAssocID="{63BCEE1E-074C-4B4C-902D-614D26B13592}" presName="composite" presStyleCnt="0"/>
      <dgm:spPr/>
    </dgm:pt>
    <dgm:pt modelId="{75818DDA-31CF-42C9-A38A-4EE6073108A1}" type="pres">
      <dgm:prSet presAssocID="{63BCEE1E-074C-4B4C-902D-614D26B13592}" presName="parentText" presStyleLbl="alignNode1" presStyleIdx="3" presStyleCnt="5">
        <dgm:presLayoutVars>
          <dgm:chMax val="1"/>
          <dgm:bulletEnabled val="1"/>
        </dgm:presLayoutVars>
      </dgm:prSet>
      <dgm:spPr/>
      <dgm:t>
        <a:bodyPr/>
        <a:lstStyle/>
        <a:p>
          <a:endParaRPr lang="en-US"/>
        </a:p>
      </dgm:t>
    </dgm:pt>
    <dgm:pt modelId="{E3AA4221-B1BA-4759-B550-37316B87DBCF}" type="pres">
      <dgm:prSet presAssocID="{63BCEE1E-074C-4B4C-902D-614D26B13592}" presName="descendantText" presStyleLbl="alignAcc1" presStyleIdx="3" presStyleCnt="5">
        <dgm:presLayoutVars>
          <dgm:bulletEnabled val="1"/>
        </dgm:presLayoutVars>
      </dgm:prSet>
      <dgm:spPr/>
      <dgm:t>
        <a:bodyPr/>
        <a:lstStyle/>
        <a:p>
          <a:endParaRPr lang="en-US"/>
        </a:p>
      </dgm:t>
    </dgm:pt>
    <dgm:pt modelId="{B46CC3EA-2548-44C8-AD94-6ECA094F5658}" type="pres">
      <dgm:prSet presAssocID="{7AC7AAD0-3D70-4944-B9E3-3777387A1562}" presName="sp" presStyleCnt="0"/>
      <dgm:spPr/>
    </dgm:pt>
    <dgm:pt modelId="{CFCF9AC8-A0FE-4F96-93AF-817FF32E3A53}" type="pres">
      <dgm:prSet presAssocID="{F94CAD4D-3FE1-4690-B013-9B465E83CF3F}" presName="composite" presStyleCnt="0"/>
      <dgm:spPr/>
    </dgm:pt>
    <dgm:pt modelId="{40790AE8-406A-49CE-8D5F-30FCD6352AC5}" type="pres">
      <dgm:prSet presAssocID="{F94CAD4D-3FE1-4690-B013-9B465E83CF3F}" presName="parentText" presStyleLbl="alignNode1" presStyleIdx="4" presStyleCnt="5">
        <dgm:presLayoutVars>
          <dgm:chMax val="1"/>
          <dgm:bulletEnabled val="1"/>
        </dgm:presLayoutVars>
      </dgm:prSet>
      <dgm:spPr/>
      <dgm:t>
        <a:bodyPr/>
        <a:lstStyle/>
        <a:p>
          <a:endParaRPr lang="en-US"/>
        </a:p>
      </dgm:t>
    </dgm:pt>
    <dgm:pt modelId="{A3223188-A3C0-4B31-88AE-61F0FBD865D9}" type="pres">
      <dgm:prSet presAssocID="{F94CAD4D-3FE1-4690-B013-9B465E83CF3F}" presName="descendantText" presStyleLbl="alignAcc1" presStyleIdx="4" presStyleCnt="5">
        <dgm:presLayoutVars>
          <dgm:bulletEnabled val="1"/>
        </dgm:presLayoutVars>
      </dgm:prSet>
      <dgm:spPr/>
      <dgm:t>
        <a:bodyPr/>
        <a:lstStyle/>
        <a:p>
          <a:endParaRPr lang="en-US"/>
        </a:p>
      </dgm:t>
    </dgm:pt>
  </dgm:ptLst>
  <dgm:cxnLst>
    <dgm:cxn modelId="{89CAB6E2-0D32-4C7E-B638-F58F341E2C6D}" srcId="{FC35A941-8184-445C-AF84-D2CB21AF624D}" destId="{B844726C-03D3-4E7F-B5C5-435C0069CB5D}" srcOrd="0" destOrd="0" parTransId="{A3C9BF62-FCC8-4F80-927D-15FC0F4241E3}" sibTransId="{D2051269-3670-4A96-849A-86AEAECF1B75}"/>
    <dgm:cxn modelId="{987F95EE-A245-44CC-B67C-888F7EE78127}" srcId="{92A70696-6A87-4504-964B-A3829433113A}" destId="{D277F3A6-7914-4339-95D3-D94626CF59DE}" srcOrd="1" destOrd="0" parTransId="{BDBF1F0A-D30D-48FA-A3CA-FC823AF0A765}" sibTransId="{4A8B0725-4033-476E-924E-A4D119A0B898}"/>
    <dgm:cxn modelId="{226DC111-53AA-4907-A5C7-65C5B6BE4F97}" type="presOf" srcId="{FC35A941-8184-445C-AF84-D2CB21AF624D}" destId="{606AA7FA-3D9E-48B1-A6D2-0BB790F9D899}" srcOrd="0" destOrd="0" presId="urn:microsoft.com/office/officeart/2005/8/layout/chevron2"/>
    <dgm:cxn modelId="{7FE4C8AC-5E8B-4FC2-A6BB-59FB1FE2DE86}" srcId="{63BCEE1E-074C-4B4C-902D-614D26B13592}" destId="{85FC1A9C-22BF-4ED6-BA45-3EF4770D30F5}" srcOrd="0" destOrd="0" parTransId="{B4F4D713-0C05-45CE-8585-43DD5BD278B4}" sibTransId="{25649331-91D6-46E7-BC90-69C85709780E}"/>
    <dgm:cxn modelId="{9C2EFE7D-A03E-4CA5-B824-A12363CF5227}" type="presOf" srcId="{7EB9105F-6B37-4E4A-A5B3-191FA3C55E26}" destId="{30DFE625-C3AE-4337-B220-A7D62B6DE535}" srcOrd="0" destOrd="0" presId="urn:microsoft.com/office/officeart/2005/8/layout/chevron2"/>
    <dgm:cxn modelId="{2FDF3ADB-A305-414A-831F-84B72DC9B5CB}" srcId="{F94CAD4D-3FE1-4690-B013-9B465E83CF3F}" destId="{972B4DC7-817F-4FA6-B215-35E02849AA65}" srcOrd="0" destOrd="0" parTransId="{14035465-FD6F-4587-B5EE-59AD5B8C301A}" sibTransId="{DF7D64AA-BF9E-49DE-AF55-A8B4F7AB1BC7}"/>
    <dgm:cxn modelId="{09AC904D-6BC9-4539-A384-EBB174F83AA9}" type="presOf" srcId="{63BCEE1E-074C-4B4C-902D-614D26B13592}" destId="{75818DDA-31CF-42C9-A38A-4EE6073108A1}" srcOrd="0" destOrd="0" presId="urn:microsoft.com/office/officeart/2005/8/layout/chevron2"/>
    <dgm:cxn modelId="{E5F964C4-D0AF-4C1A-A1B9-F896F5673914}" srcId="{92A70696-6A87-4504-964B-A3829433113A}" destId="{63BCEE1E-074C-4B4C-902D-614D26B13592}" srcOrd="3" destOrd="0" parTransId="{5A05F94B-969C-4F75-8D66-85FD79CB1AB2}" sibTransId="{7AC7AAD0-3D70-4944-B9E3-3777387A1562}"/>
    <dgm:cxn modelId="{6DE1BC19-B7D0-487E-88B8-38636D9FF3A4}" type="presOf" srcId="{D277F3A6-7914-4339-95D3-D94626CF59DE}" destId="{FA44C0FC-CB63-4C28-9B38-3CE48E62432F}" srcOrd="0" destOrd="0" presId="urn:microsoft.com/office/officeart/2005/8/layout/chevron2"/>
    <dgm:cxn modelId="{C811B166-0BDF-41D4-9CA6-ED85F6A17394}" srcId="{92A70696-6A87-4504-964B-A3829433113A}" destId="{7EB9105F-6B37-4E4A-A5B3-191FA3C55E26}" srcOrd="0" destOrd="0" parTransId="{762F96C0-42E4-44D6-A637-064815EA6A4D}" sibTransId="{0E99654F-5F74-4282-ABA9-BC9BAC4B394B}"/>
    <dgm:cxn modelId="{5641F551-9F8C-4C0F-A2A2-0CEF095CDCA6}" type="presOf" srcId="{92A70696-6A87-4504-964B-A3829433113A}" destId="{FD09C6F3-7B11-41DE-9619-78632067FDED}" srcOrd="0" destOrd="0" presId="urn:microsoft.com/office/officeart/2005/8/layout/chevron2"/>
    <dgm:cxn modelId="{CF2521E2-D4F1-451B-9E85-C60AD0E92696}" srcId="{92A70696-6A87-4504-964B-A3829433113A}" destId="{F94CAD4D-3FE1-4690-B013-9B465E83CF3F}" srcOrd="4" destOrd="0" parTransId="{C4B7CAA4-A9D6-455F-A024-89D8B8F610A2}" sibTransId="{D93F4C07-FC11-44EC-8C75-F864A4D60E27}"/>
    <dgm:cxn modelId="{8E45C248-3133-4FA2-8FDC-27D57EED2B26}" type="presOf" srcId="{85FC1A9C-22BF-4ED6-BA45-3EF4770D30F5}" destId="{E3AA4221-B1BA-4759-B550-37316B87DBCF}" srcOrd="0" destOrd="0" presId="urn:microsoft.com/office/officeart/2005/8/layout/chevron2"/>
    <dgm:cxn modelId="{A5C85DDB-1D89-4F37-9E1E-FB128E38692F}" type="presOf" srcId="{2EF60C3E-3833-40B6-885F-68F49D67EB13}" destId="{CCA36FD2-D784-4F45-84AB-4F9F324D2B23}" srcOrd="0" destOrd="0" presId="urn:microsoft.com/office/officeart/2005/8/layout/chevron2"/>
    <dgm:cxn modelId="{F9DB0554-5F53-4E52-8F12-1F2CB8F7ECAA}" srcId="{92A70696-6A87-4504-964B-A3829433113A}" destId="{FC35A941-8184-445C-AF84-D2CB21AF624D}" srcOrd="2" destOrd="0" parTransId="{AB3695A3-7DD9-43DE-A6F2-FA5467B39614}" sibTransId="{BF094D64-6AA6-4556-A751-42C341F74096}"/>
    <dgm:cxn modelId="{8BDFBA6F-5FE7-4FD7-BC9F-F031B6541E62}" srcId="{D277F3A6-7914-4339-95D3-D94626CF59DE}" destId="{1D1E8468-1FCE-43F2-98BB-B9F90BFB914C}" srcOrd="0" destOrd="0" parTransId="{9E255EB5-5EF7-4F62-853E-B6735ACEF79C}" sibTransId="{506B0617-0C97-4E52-B5AF-A9E46F979B1B}"/>
    <dgm:cxn modelId="{9E4BE92F-5F70-48A7-9658-3FD512845B09}" type="presOf" srcId="{1D1E8468-1FCE-43F2-98BB-B9F90BFB914C}" destId="{82780152-3B68-46BF-A3C7-426191C21902}" srcOrd="0" destOrd="0" presId="urn:microsoft.com/office/officeart/2005/8/layout/chevron2"/>
    <dgm:cxn modelId="{75F67F71-9115-4701-ADF2-2EF55226BC01}" type="presOf" srcId="{972B4DC7-817F-4FA6-B215-35E02849AA65}" destId="{A3223188-A3C0-4B31-88AE-61F0FBD865D9}" srcOrd="0" destOrd="0" presId="urn:microsoft.com/office/officeart/2005/8/layout/chevron2"/>
    <dgm:cxn modelId="{6EF8115A-9B67-4745-9DDA-996B113058A1}" type="presOf" srcId="{B844726C-03D3-4E7F-B5C5-435C0069CB5D}" destId="{F72ECC38-C08C-4E59-9206-395A6CB79D54}" srcOrd="0" destOrd="0" presId="urn:microsoft.com/office/officeart/2005/8/layout/chevron2"/>
    <dgm:cxn modelId="{0C8F71B1-D654-43F8-97CA-549F3C2303D5}" type="presOf" srcId="{F94CAD4D-3FE1-4690-B013-9B465E83CF3F}" destId="{40790AE8-406A-49CE-8D5F-30FCD6352AC5}" srcOrd="0" destOrd="0" presId="urn:microsoft.com/office/officeart/2005/8/layout/chevron2"/>
    <dgm:cxn modelId="{A3EA6407-33E9-49A9-B647-8DF0FFCAB2C6}" srcId="{7EB9105F-6B37-4E4A-A5B3-191FA3C55E26}" destId="{2EF60C3E-3833-40B6-885F-68F49D67EB13}" srcOrd="0" destOrd="0" parTransId="{9A80E6EE-922C-4C00-BE0E-2494431461FA}" sibTransId="{7306A9EF-A964-4CB4-AF34-FA1663545F7A}"/>
    <dgm:cxn modelId="{73BE3F87-DBF7-40EA-BB8C-A68D4A102347}" type="presParOf" srcId="{FD09C6F3-7B11-41DE-9619-78632067FDED}" destId="{DB14BBF2-542F-4450-9655-5881921C77BB}" srcOrd="0" destOrd="0" presId="urn:microsoft.com/office/officeart/2005/8/layout/chevron2"/>
    <dgm:cxn modelId="{FA4EFCDD-DC92-46AC-A61D-53F02CB49CCC}" type="presParOf" srcId="{DB14BBF2-542F-4450-9655-5881921C77BB}" destId="{30DFE625-C3AE-4337-B220-A7D62B6DE535}" srcOrd="0" destOrd="0" presId="urn:microsoft.com/office/officeart/2005/8/layout/chevron2"/>
    <dgm:cxn modelId="{8FD16E35-DBC0-4360-9FDC-9D6AC08BDA10}" type="presParOf" srcId="{DB14BBF2-542F-4450-9655-5881921C77BB}" destId="{CCA36FD2-D784-4F45-84AB-4F9F324D2B23}" srcOrd="1" destOrd="0" presId="urn:microsoft.com/office/officeart/2005/8/layout/chevron2"/>
    <dgm:cxn modelId="{1D4FB264-9497-4EFB-A7E0-E0AF6DC6F1CB}" type="presParOf" srcId="{FD09C6F3-7B11-41DE-9619-78632067FDED}" destId="{3E055554-F7D9-41F5-938C-E27FEE74BB69}" srcOrd="1" destOrd="0" presId="urn:microsoft.com/office/officeart/2005/8/layout/chevron2"/>
    <dgm:cxn modelId="{2CDB6D12-6975-44E4-A3F5-2F090CB01C9E}" type="presParOf" srcId="{FD09C6F3-7B11-41DE-9619-78632067FDED}" destId="{429CF11E-6E8A-4DA0-A4AD-3944FB873DF0}" srcOrd="2" destOrd="0" presId="urn:microsoft.com/office/officeart/2005/8/layout/chevron2"/>
    <dgm:cxn modelId="{8EC325C7-154F-4D0C-B66C-E5570A58C475}" type="presParOf" srcId="{429CF11E-6E8A-4DA0-A4AD-3944FB873DF0}" destId="{FA44C0FC-CB63-4C28-9B38-3CE48E62432F}" srcOrd="0" destOrd="0" presId="urn:microsoft.com/office/officeart/2005/8/layout/chevron2"/>
    <dgm:cxn modelId="{CD62986F-B19B-4913-9D14-A8FF7F04C6C6}" type="presParOf" srcId="{429CF11E-6E8A-4DA0-A4AD-3944FB873DF0}" destId="{82780152-3B68-46BF-A3C7-426191C21902}" srcOrd="1" destOrd="0" presId="urn:microsoft.com/office/officeart/2005/8/layout/chevron2"/>
    <dgm:cxn modelId="{F2D97C84-28A2-4909-BCAA-3084264203C3}" type="presParOf" srcId="{FD09C6F3-7B11-41DE-9619-78632067FDED}" destId="{69996350-1122-4B9F-B368-52BF9E9128FB}" srcOrd="3" destOrd="0" presId="urn:microsoft.com/office/officeart/2005/8/layout/chevron2"/>
    <dgm:cxn modelId="{BEAC763A-1D1D-4844-AAD3-985336967FCC}" type="presParOf" srcId="{FD09C6F3-7B11-41DE-9619-78632067FDED}" destId="{C0F3A285-6314-484B-8A66-275E28807060}" srcOrd="4" destOrd="0" presId="urn:microsoft.com/office/officeart/2005/8/layout/chevron2"/>
    <dgm:cxn modelId="{A208CED8-A357-4D1C-BC33-231E856B6D10}" type="presParOf" srcId="{C0F3A285-6314-484B-8A66-275E28807060}" destId="{606AA7FA-3D9E-48B1-A6D2-0BB790F9D899}" srcOrd="0" destOrd="0" presId="urn:microsoft.com/office/officeart/2005/8/layout/chevron2"/>
    <dgm:cxn modelId="{E198E4B4-D68F-4B5B-BE0F-FC212F71007D}" type="presParOf" srcId="{C0F3A285-6314-484B-8A66-275E28807060}" destId="{F72ECC38-C08C-4E59-9206-395A6CB79D54}" srcOrd="1" destOrd="0" presId="urn:microsoft.com/office/officeart/2005/8/layout/chevron2"/>
    <dgm:cxn modelId="{9FA02AC3-2664-429F-86AF-A5204B6055BF}" type="presParOf" srcId="{FD09C6F3-7B11-41DE-9619-78632067FDED}" destId="{5D917D12-5A29-4ACA-B406-AC06101D20B8}" srcOrd="5" destOrd="0" presId="urn:microsoft.com/office/officeart/2005/8/layout/chevron2"/>
    <dgm:cxn modelId="{E755CAE9-502A-4E39-949E-439DF8067373}" type="presParOf" srcId="{FD09C6F3-7B11-41DE-9619-78632067FDED}" destId="{EF1142BD-BB2F-4012-8192-94D65862E101}" srcOrd="6" destOrd="0" presId="urn:microsoft.com/office/officeart/2005/8/layout/chevron2"/>
    <dgm:cxn modelId="{1508F0DD-4641-43A3-9492-2B580E009CF7}" type="presParOf" srcId="{EF1142BD-BB2F-4012-8192-94D65862E101}" destId="{75818DDA-31CF-42C9-A38A-4EE6073108A1}" srcOrd="0" destOrd="0" presId="urn:microsoft.com/office/officeart/2005/8/layout/chevron2"/>
    <dgm:cxn modelId="{5F4D8B71-3DC0-41A4-B16E-598088B0EB91}" type="presParOf" srcId="{EF1142BD-BB2F-4012-8192-94D65862E101}" destId="{E3AA4221-B1BA-4759-B550-37316B87DBCF}" srcOrd="1" destOrd="0" presId="urn:microsoft.com/office/officeart/2005/8/layout/chevron2"/>
    <dgm:cxn modelId="{D381422C-C180-43DF-A3C9-E3414F12DB0A}" type="presParOf" srcId="{FD09C6F3-7B11-41DE-9619-78632067FDED}" destId="{B46CC3EA-2548-44C8-AD94-6ECA094F5658}" srcOrd="7" destOrd="0" presId="urn:microsoft.com/office/officeart/2005/8/layout/chevron2"/>
    <dgm:cxn modelId="{15DC0A65-5112-4E5B-8584-FD439DF0449D}" type="presParOf" srcId="{FD09C6F3-7B11-41DE-9619-78632067FDED}" destId="{CFCF9AC8-A0FE-4F96-93AF-817FF32E3A53}" srcOrd="8" destOrd="0" presId="urn:microsoft.com/office/officeart/2005/8/layout/chevron2"/>
    <dgm:cxn modelId="{F87029E7-88F6-4A80-96EE-E4EB5DE04C91}" type="presParOf" srcId="{CFCF9AC8-A0FE-4F96-93AF-817FF32E3A53}" destId="{40790AE8-406A-49CE-8D5F-30FCD6352AC5}" srcOrd="0" destOrd="0" presId="urn:microsoft.com/office/officeart/2005/8/layout/chevron2"/>
    <dgm:cxn modelId="{0CA5627C-8B16-4465-B33F-AEB13F581591}" type="presParOf" srcId="{CFCF9AC8-A0FE-4F96-93AF-817FF32E3A53}" destId="{A3223188-A3C0-4B31-88AE-61F0FBD865D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FE625-C3AE-4337-B220-A7D62B6DE535}">
      <dsp:nvSpPr>
        <dsp:cNvPr id="0" name=""/>
        <dsp:cNvSpPr/>
      </dsp:nvSpPr>
      <dsp:spPr>
        <a:xfrm rot="5400000">
          <a:off x="6541501" y="151949"/>
          <a:ext cx="999881" cy="699916"/>
        </a:xfrm>
        <a:prstGeom prst="chevron">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fa-IR" sz="1500" kern="1200" dirty="0" smtClean="0"/>
            <a:t>نسل اول</a:t>
          </a:r>
          <a:endParaRPr lang="en-US" sz="1500" kern="1200" dirty="0"/>
        </a:p>
      </dsp:txBody>
      <dsp:txXfrm rot="-5400000">
        <a:off x="6691484" y="351924"/>
        <a:ext cx="699916" cy="299965"/>
      </dsp:txXfrm>
    </dsp:sp>
    <dsp:sp modelId="{CCA36FD2-D784-4F45-84AB-4F9F324D2B23}">
      <dsp:nvSpPr>
        <dsp:cNvPr id="0" name=""/>
        <dsp:cNvSpPr/>
      </dsp:nvSpPr>
      <dsp:spPr>
        <a:xfrm rot="16200000">
          <a:off x="3020780" y="-3018813"/>
          <a:ext cx="649922" cy="6691483"/>
        </a:xfrm>
        <a:prstGeom prst="round2Same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220472" bIns="19685" numCol="1" spcCol="1270" anchor="ctr" anchorCtr="0">
          <a:noAutofit/>
        </a:bodyPr>
        <a:lstStyle/>
        <a:p>
          <a:pPr marL="285750" lvl="1" indent="-285750" algn="r" defTabSz="1377950" rtl="1">
            <a:lnSpc>
              <a:spcPct val="90000"/>
            </a:lnSpc>
            <a:spcBef>
              <a:spcPct val="0"/>
            </a:spcBef>
            <a:spcAft>
              <a:spcPct val="15000"/>
            </a:spcAft>
            <a:buChar char="••"/>
          </a:pPr>
          <a:r>
            <a:rPr lang="fa-IR" sz="3100" kern="1200" dirty="0" smtClean="0"/>
            <a:t>لامپ خلاء (1939 تا 1954)</a:t>
          </a:r>
          <a:endParaRPr lang="en-US" sz="3100" kern="1200" dirty="0"/>
        </a:p>
      </dsp:txBody>
      <dsp:txXfrm rot="5400000">
        <a:off x="31727" y="33694"/>
        <a:ext cx="6659756" cy="586468"/>
      </dsp:txXfrm>
    </dsp:sp>
    <dsp:sp modelId="{FA44C0FC-CB63-4C28-9B38-3CE48E62432F}">
      <dsp:nvSpPr>
        <dsp:cNvPr id="0" name=""/>
        <dsp:cNvSpPr/>
      </dsp:nvSpPr>
      <dsp:spPr>
        <a:xfrm rot="5400000">
          <a:off x="6541501" y="1033604"/>
          <a:ext cx="999881" cy="699916"/>
        </a:xfrm>
        <a:prstGeom prst="chevron">
          <a:avLst/>
        </a:prstGeom>
        <a:solidFill>
          <a:schemeClr val="accent3">
            <a:hueOff val="-892703"/>
            <a:satOff val="3073"/>
            <a:lumOff val="-2500"/>
            <a:alphaOff val="0"/>
          </a:schemeClr>
        </a:solidFill>
        <a:ln w="15875" cap="flat" cmpd="sng" algn="ctr">
          <a:solidFill>
            <a:schemeClr val="accent3">
              <a:hueOff val="-892703"/>
              <a:satOff val="3073"/>
              <a:lumOff val="-25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t>نسل دوم</a:t>
          </a:r>
          <a:endParaRPr lang="en-US" sz="1500" kern="1200" dirty="0"/>
        </a:p>
      </dsp:txBody>
      <dsp:txXfrm rot="-5400000">
        <a:off x="6691484" y="1233579"/>
        <a:ext cx="699916" cy="299965"/>
      </dsp:txXfrm>
    </dsp:sp>
    <dsp:sp modelId="{82780152-3B68-46BF-A3C7-426191C21902}">
      <dsp:nvSpPr>
        <dsp:cNvPr id="0" name=""/>
        <dsp:cNvSpPr/>
      </dsp:nvSpPr>
      <dsp:spPr>
        <a:xfrm rot="16200000">
          <a:off x="3020780" y="-2137158"/>
          <a:ext cx="649922" cy="6691483"/>
        </a:xfrm>
        <a:prstGeom prst="round2SameRect">
          <a:avLst/>
        </a:prstGeom>
        <a:solidFill>
          <a:schemeClr val="lt1">
            <a:alpha val="90000"/>
            <a:hueOff val="0"/>
            <a:satOff val="0"/>
            <a:lumOff val="0"/>
            <a:alphaOff val="0"/>
          </a:schemeClr>
        </a:solidFill>
        <a:ln w="15875" cap="flat" cmpd="sng" algn="ctr">
          <a:solidFill>
            <a:schemeClr val="accent3">
              <a:hueOff val="-892703"/>
              <a:satOff val="3073"/>
              <a:lumOff val="-25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220472" bIns="19685" numCol="1" spcCol="1270" anchor="ctr" anchorCtr="0">
          <a:noAutofit/>
        </a:bodyPr>
        <a:lstStyle/>
        <a:p>
          <a:pPr marL="285750" lvl="1" indent="-285750" algn="r" defTabSz="1377950" rtl="1">
            <a:lnSpc>
              <a:spcPct val="90000"/>
            </a:lnSpc>
            <a:spcBef>
              <a:spcPct val="0"/>
            </a:spcBef>
            <a:spcAft>
              <a:spcPct val="15000"/>
            </a:spcAft>
            <a:buChar char="••"/>
          </a:pPr>
          <a:r>
            <a:rPr lang="fa-IR" sz="3100" kern="1200" dirty="0" smtClean="0"/>
            <a:t>ترانزیستور (1954 تا 1959)</a:t>
          </a:r>
          <a:endParaRPr lang="en-US" sz="3100" kern="1200" dirty="0"/>
        </a:p>
      </dsp:txBody>
      <dsp:txXfrm rot="5400000">
        <a:off x="31727" y="915349"/>
        <a:ext cx="6659756" cy="586468"/>
      </dsp:txXfrm>
    </dsp:sp>
    <dsp:sp modelId="{606AA7FA-3D9E-48B1-A6D2-0BB790F9D899}">
      <dsp:nvSpPr>
        <dsp:cNvPr id="0" name=""/>
        <dsp:cNvSpPr/>
      </dsp:nvSpPr>
      <dsp:spPr>
        <a:xfrm rot="5400000">
          <a:off x="6541501" y="1915259"/>
          <a:ext cx="999881" cy="699916"/>
        </a:xfrm>
        <a:prstGeom prst="chevron">
          <a:avLst/>
        </a:prstGeom>
        <a:solidFill>
          <a:schemeClr val="accent3">
            <a:hueOff val="-1785407"/>
            <a:satOff val="6146"/>
            <a:lumOff val="-5000"/>
            <a:alphaOff val="0"/>
          </a:schemeClr>
        </a:solidFill>
        <a:ln w="15875" cap="flat" cmpd="sng" algn="ctr">
          <a:solidFill>
            <a:schemeClr val="accent3">
              <a:hueOff val="-1785407"/>
              <a:satOff val="6146"/>
              <a:lumOff val="-5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t>نسل سوم</a:t>
          </a:r>
          <a:endParaRPr lang="en-US" sz="1500" kern="1200" dirty="0"/>
        </a:p>
      </dsp:txBody>
      <dsp:txXfrm rot="-5400000">
        <a:off x="6691484" y="2115234"/>
        <a:ext cx="699916" cy="299965"/>
      </dsp:txXfrm>
    </dsp:sp>
    <dsp:sp modelId="{F72ECC38-C08C-4E59-9206-395A6CB79D54}">
      <dsp:nvSpPr>
        <dsp:cNvPr id="0" name=""/>
        <dsp:cNvSpPr/>
      </dsp:nvSpPr>
      <dsp:spPr>
        <a:xfrm rot="16200000">
          <a:off x="3020780" y="-1255503"/>
          <a:ext cx="649922" cy="6691483"/>
        </a:xfrm>
        <a:prstGeom prst="round2SameRect">
          <a:avLst/>
        </a:prstGeom>
        <a:solidFill>
          <a:schemeClr val="lt1">
            <a:alpha val="90000"/>
            <a:hueOff val="0"/>
            <a:satOff val="0"/>
            <a:lumOff val="0"/>
            <a:alphaOff val="0"/>
          </a:schemeClr>
        </a:solidFill>
        <a:ln w="15875" cap="flat" cmpd="sng" algn="ctr">
          <a:solidFill>
            <a:schemeClr val="accent3">
              <a:hueOff val="-1785407"/>
              <a:satOff val="6146"/>
              <a:lumOff val="-5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220472" bIns="19685" numCol="1" spcCol="1270" anchor="ctr" anchorCtr="0">
          <a:noAutofit/>
        </a:bodyPr>
        <a:lstStyle/>
        <a:p>
          <a:pPr marL="285750" lvl="1" indent="-285750" algn="r" defTabSz="1377950" rtl="1">
            <a:lnSpc>
              <a:spcPct val="90000"/>
            </a:lnSpc>
            <a:spcBef>
              <a:spcPct val="0"/>
            </a:spcBef>
            <a:spcAft>
              <a:spcPct val="15000"/>
            </a:spcAft>
            <a:buChar char="••"/>
          </a:pPr>
          <a:r>
            <a:rPr lang="en-US" sz="3100" kern="1200" dirty="0" err="1" smtClean="0"/>
            <a:t>Ic</a:t>
          </a:r>
          <a:r>
            <a:rPr lang="fa-IR" sz="3100" kern="1200" dirty="0" smtClean="0"/>
            <a:t>ها (1959 تا 1971)</a:t>
          </a:r>
          <a:endParaRPr lang="en-US" sz="3100" kern="1200" dirty="0"/>
        </a:p>
      </dsp:txBody>
      <dsp:txXfrm rot="5400000">
        <a:off x="31727" y="1797004"/>
        <a:ext cx="6659756" cy="586468"/>
      </dsp:txXfrm>
    </dsp:sp>
    <dsp:sp modelId="{75818DDA-31CF-42C9-A38A-4EE6073108A1}">
      <dsp:nvSpPr>
        <dsp:cNvPr id="0" name=""/>
        <dsp:cNvSpPr/>
      </dsp:nvSpPr>
      <dsp:spPr>
        <a:xfrm rot="5400000">
          <a:off x="6541501" y="2796914"/>
          <a:ext cx="999881" cy="699916"/>
        </a:xfrm>
        <a:prstGeom prst="chevron">
          <a:avLst/>
        </a:prstGeom>
        <a:solidFill>
          <a:schemeClr val="accent3">
            <a:hueOff val="-2678110"/>
            <a:satOff val="9218"/>
            <a:lumOff val="-7500"/>
            <a:alphaOff val="0"/>
          </a:schemeClr>
        </a:solidFill>
        <a:ln w="15875" cap="flat" cmpd="sng" algn="ctr">
          <a:solidFill>
            <a:schemeClr val="accent3">
              <a:hueOff val="-2678110"/>
              <a:satOff val="9218"/>
              <a:lumOff val="-75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t>نسل چهارم</a:t>
          </a:r>
          <a:endParaRPr lang="en-US" sz="1500" kern="1200" dirty="0"/>
        </a:p>
      </dsp:txBody>
      <dsp:txXfrm rot="-5400000">
        <a:off x="6691484" y="2996889"/>
        <a:ext cx="699916" cy="299965"/>
      </dsp:txXfrm>
    </dsp:sp>
    <dsp:sp modelId="{E3AA4221-B1BA-4759-B550-37316B87DBCF}">
      <dsp:nvSpPr>
        <dsp:cNvPr id="0" name=""/>
        <dsp:cNvSpPr/>
      </dsp:nvSpPr>
      <dsp:spPr>
        <a:xfrm rot="16200000">
          <a:off x="3020780" y="-373848"/>
          <a:ext cx="649922" cy="6691483"/>
        </a:xfrm>
        <a:prstGeom prst="round2SameRect">
          <a:avLst/>
        </a:prstGeom>
        <a:solidFill>
          <a:schemeClr val="lt1">
            <a:alpha val="90000"/>
            <a:hueOff val="0"/>
            <a:satOff val="0"/>
            <a:lumOff val="0"/>
            <a:alphaOff val="0"/>
          </a:schemeClr>
        </a:solidFill>
        <a:ln w="15875" cap="flat" cmpd="sng" algn="ctr">
          <a:solidFill>
            <a:schemeClr val="accent3">
              <a:hueOff val="-2678110"/>
              <a:satOff val="9218"/>
              <a:lumOff val="-75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220472" bIns="19685" numCol="1" spcCol="1270" anchor="ctr" anchorCtr="0">
          <a:noAutofit/>
        </a:bodyPr>
        <a:lstStyle/>
        <a:p>
          <a:pPr marL="285750" lvl="1" indent="-285750" algn="r" defTabSz="1377950" rtl="1">
            <a:lnSpc>
              <a:spcPct val="90000"/>
            </a:lnSpc>
            <a:spcBef>
              <a:spcPct val="0"/>
            </a:spcBef>
            <a:spcAft>
              <a:spcPct val="15000"/>
            </a:spcAft>
            <a:buChar char="••"/>
          </a:pPr>
          <a:r>
            <a:rPr lang="fa-IR" sz="3100" kern="1200" dirty="0" smtClean="0"/>
            <a:t>میکروپروسسورها (1971 تا 1991)</a:t>
          </a:r>
          <a:endParaRPr lang="en-US" sz="3100" kern="1200" dirty="0"/>
        </a:p>
      </dsp:txBody>
      <dsp:txXfrm rot="5400000">
        <a:off x="31727" y="2678659"/>
        <a:ext cx="6659756" cy="586468"/>
      </dsp:txXfrm>
    </dsp:sp>
    <dsp:sp modelId="{40790AE8-406A-49CE-8D5F-30FCD6352AC5}">
      <dsp:nvSpPr>
        <dsp:cNvPr id="0" name=""/>
        <dsp:cNvSpPr/>
      </dsp:nvSpPr>
      <dsp:spPr>
        <a:xfrm rot="5400000">
          <a:off x="6541501" y="3678568"/>
          <a:ext cx="999881" cy="699916"/>
        </a:xfrm>
        <a:prstGeom prst="chevron">
          <a:avLst/>
        </a:prstGeom>
        <a:solidFill>
          <a:schemeClr val="accent3">
            <a:hueOff val="-3570814"/>
            <a:satOff val="12291"/>
            <a:lumOff val="-10000"/>
            <a:alphaOff val="0"/>
          </a:schemeClr>
        </a:solidFill>
        <a:ln w="15875" cap="flat" cmpd="sng" algn="ctr">
          <a:solidFill>
            <a:schemeClr val="accent3">
              <a:hueOff val="-3570814"/>
              <a:satOff val="12291"/>
              <a:lumOff val="-10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t>نسل پنجم</a:t>
          </a:r>
          <a:endParaRPr lang="en-US" sz="1500" kern="1200" dirty="0"/>
        </a:p>
      </dsp:txBody>
      <dsp:txXfrm rot="-5400000">
        <a:off x="6691484" y="3878543"/>
        <a:ext cx="699916" cy="299965"/>
      </dsp:txXfrm>
    </dsp:sp>
    <dsp:sp modelId="{A3223188-A3C0-4B31-88AE-61F0FBD865D9}">
      <dsp:nvSpPr>
        <dsp:cNvPr id="0" name=""/>
        <dsp:cNvSpPr/>
      </dsp:nvSpPr>
      <dsp:spPr>
        <a:xfrm rot="16200000">
          <a:off x="3020780" y="507806"/>
          <a:ext cx="649922" cy="6691483"/>
        </a:xfrm>
        <a:prstGeom prst="round2SameRect">
          <a:avLst/>
        </a:prstGeom>
        <a:solidFill>
          <a:schemeClr val="lt1">
            <a:alpha val="90000"/>
            <a:hueOff val="0"/>
            <a:satOff val="0"/>
            <a:lumOff val="0"/>
            <a:alphaOff val="0"/>
          </a:schemeClr>
        </a:solidFill>
        <a:ln w="15875" cap="flat" cmpd="sng" algn="ctr">
          <a:solidFill>
            <a:schemeClr val="accent3">
              <a:hueOff val="-3570814"/>
              <a:satOff val="12291"/>
              <a:lumOff val="-10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220472" bIns="19685" numCol="1" spcCol="1270" anchor="ctr" anchorCtr="0">
          <a:noAutofit/>
        </a:bodyPr>
        <a:lstStyle/>
        <a:p>
          <a:pPr marL="285750" lvl="1" indent="-285750" algn="r" defTabSz="1377950" rtl="1">
            <a:lnSpc>
              <a:spcPct val="90000"/>
            </a:lnSpc>
            <a:spcBef>
              <a:spcPct val="0"/>
            </a:spcBef>
            <a:spcAft>
              <a:spcPct val="15000"/>
            </a:spcAft>
            <a:buChar char="••"/>
          </a:pPr>
          <a:r>
            <a:rPr lang="fa-IR" sz="3100" kern="1200" dirty="0" smtClean="0"/>
            <a:t>سامانه‌های پردازش فوق سریع (1991 به بعد)</a:t>
          </a:r>
          <a:endParaRPr lang="en-US" sz="3100" kern="1200" dirty="0"/>
        </a:p>
      </dsp:txBody>
      <dsp:txXfrm rot="5400000">
        <a:off x="31727" y="3560314"/>
        <a:ext cx="6659756" cy="5864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2F56AA-8090-4A66-9369-C3CBCF2BC924}" type="datetimeFigureOut">
              <a:rPr lang="en-US" smtClean="0"/>
              <a:t>1/16/2015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F7CEAE-852F-43F2-A09F-B5BE1A76CB72}" type="slidenum">
              <a:rPr lang="en-US" smtClean="0"/>
              <a:t>‹#›</a:t>
            </a:fld>
            <a:endParaRPr lang="en-US"/>
          </a:p>
        </p:txBody>
      </p:sp>
    </p:spTree>
    <p:extLst>
      <p:ext uri="{BB962C8B-B14F-4D97-AF65-F5344CB8AC3E}">
        <p14:creationId xmlns:p14="http://schemas.microsoft.com/office/powerpoint/2010/main" val="2696521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6E57C0-A735-444E-B9DF-194052C40E03}" type="datetimeFigureOut">
              <a:rPr lang="en-US" smtClean="0"/>
              <a:t>1/16/2015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EFD9F0-7A28-47E3-A529-B7A685BD1BBC}" type="slidenum">
              <a:rPr lang="en-US" smtClean="0"/>
              <a:t>‹#›</a:t>
            </a:fld>
            <a:endParaRPr lang="en-US"/>
          </a:p>
        </p:txBody>
      </p:sp>
    </p:spTree>
    <p:extLst>
      <p:ext uri="{BB962C8B-B14F-4D97-AF65-F5344CB8AC3E}">
        <p14:creationId xmlns:p14="http://schemas.microsoft.com/office/powerpoint/2010/main" val="122752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EFD9F0-7A28-47E3-A529-B7A685BD1BBC}" type="slidenum">
              <a:rPr lang="en-US" smtClean="0"/>
              <a:t>3</a:t>
            </a:fld>
            <a:endParaRPr lang="en-US"/>
          </a:p>
        </p:txBody>
      </p:sp>
    </p:spTree>
    <p:extLst>
      <p:ext uri="{BB962C8B-B14F-4D97-AF65-F5344CB8AC3E}">
        <p14:creationId xmlns:p14="http://schemas.microsoft.com/office/powerpoint/2010/main" val="3393391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EFD9F0-7A28-47E3-A529-B7A685BD1BBC}" type="slidenum">
              <a:rPr lang="en-US" smtClean="0"/>
              <a:t>7</a:t>
            </a:fld>
            <a:endParaRPr lang="en-US"/>
          </a:p>
        </p:txBody>
      </p:sp>
    </p:spTree>
    <p:extLst>
      <p:ext uri="{BB962C8B-B14F-4D97-AF65-F5344CB8AC3E}">
        <p14:creationId xmlns:p14="http://schemas.microsoft.com/office/powerpoint/2010/main" val="309637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EFD9F0-7A28-47E3-A529-B7A685BD1BBC}" type="slidenum">
              <a:rPr lang="en-US" smtClean="0"/>
              <a:t>8</a:t>
            </a:fld>
            <a:endParaRPr lang="en-US"/>
          </a:p>
        </p:txBody>
      </p:sp>
    </p:spTree>
    <p:extLst>
      <p:ext uri="{BB962C8B-B14F-4D97-AF65-F5344CB8AC3E}">
        <p14:creationId xmlns:p14="http://schemas.microsoft.com/office/powerpoint/2010/main" val="3096375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EFD9F0-7A28-47E3-A529-B7A685BD1BBC}" type="slidenum">
              <a:rPr lang="en-US" smtClean="0"/>
              <a:t>9</a:t>
            </a:fld>
            <a:endParaRPr lang="en-US"/>
          </a:p>
        </p:txBody>
      </p:sp>
    </p:spTree>
    <p:extLst>
      <p:ext uri="{BB962C8B-B14F-4D97-AF65-F5344CB8AC3E}">
        <p14:creationId xmlns:p14="http://schemas.microsoft.com/office/powerpoint/2010/main" val="3096375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EFD9F0-7A28-47E3-A529-B7A685BD1BBC}" type="slidenum">
              <a:rPr lang="en-US" smtClean="0"/>
              <a:t>10</a:t>
            </a:fld>
            <a:endParaRPr lang="en-US"/>
          </a:p>
        </p:txBody>
      </p:sp>
    </p:spTree>
    <p:extLst>
      <p:ext uri="{BB962C8B-B14F-4D97-AF65-F5344CB8AC3E}">
        <p14:creationId xmlns:p14="http://schemas.microsoft.com/office/powerpoint/2010/main" val="3096375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EFD9F0-7A28-47E3-A529-B7A685BD1BBC}" type="slidenum">
              <a:rPr lang="en-US" smtClean="0"/>
              <a:t>18</a:t>
            </a:fld>
            <a:endParaRPr lang="en-US"/>
          </a:p>
        </p:txBody>
      </p:sp>
    </p:spTree>
    <p:extLst>
      <p:ext uri="{BB962C8B-B14F-4D97-AF65-F5344CB8AC3E}">
        <p14:creationId xmlns:p14="http://schemas.microsoft.com/office/powerpoint/2010/main" val="123466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B2D28A-904F-4F99-99AC-DBE033E81188}"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7FE29-7ED4-476C-852E-B4D7272DCE1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BB2D28A-904F-4F99-99AC-DBE033E81188}"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7FE29-7ED4-476C-852E-B4D7272DCE1C}"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2D28A-904F-4F99-99AC-DBE033E81188}"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7FE29-7ED4-476C-852E-B4D7272DCE1C}"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2D28A-904F-4F99-99AC-DBE033E81188}"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7FE29-7ED4-476C-852E-B4D7272DCE1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BB2D28A-904F-4F99-99AC-DBE033E81188}"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7FE29-7ED4-476C-852E-B4D7272DCE1C}"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B2D28A-904F-4F99-99AC-DBE033E81188}"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7FE29-7ED4-476C-852E-B4D7272DCE1C}" type="slidenum">
              <a:rPr lang="en-US" smtClean="0"/>
              <a:t>‹#›</a:t>
            </a:fld>
            <a:endParaRPr lang="en-US"/>
          </a:p>
        </p:txBody>
      </p:sp>
    </p:spTree>
    <p:extLst>
      <p:ext uri="{BB962C8B-B14F-4D97-AF65-F5344CB8AC3E}">
        <p14:creationId xmlns:p14="http://schemas.microsoft.com/office/powerpoint/2010/main" val="4107467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2D28A-904F-4F99-99AC-DBE033E81188}"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7FE29-7ED4-476C-852E-B4D7272DCE1C}"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B2D28A-904F-4F99-99AC-DBE033E81188}"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7FE29-7ED4-476C-852E-B4D7272DCE1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BB2D28A-904F-4F99-99AC-DBE033E81188}"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7FE29-7ED4-476C-852E-B4D7272DCE1C}"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B2D28A-904F-4F99-99AC-DBE033E81188}" type="datetimeFigureOut">
              <a:rPr lang="en-US" smtClean="0"/>
              <a:t>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C7FE29-7ED4-476C-852E-B4D7272DCE1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B2D28A-904F-4F99-99AC-DBE033E81188}" type="datetimeFigureOut">
              <a:rPr lang="en-US" smtClean="0"/>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C7FE29-7ED4-476C-852E-B4D7272DCE1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B2D28A-904F-4F99-99AC-DBE033E81188}" type="datetimeFigureOut">
              <a:rPr lang="en-US" smtClean="0"/>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C7FE29-7ED4-476C-852E-B4D7272DCE1C}" type="slidenum">
              <a:rPr lang="en-US" smtClean="0"/>
              <a:t>‹#›</a:t>
            </a:fld>
            <a:endParaRPr lang="en-US"/>
          </a:p>
        </p:txBody>
      </p:sp>
      <p:sp>
        <p:nvSpPr>
          <p:cNvPr id="6" name="Rounded Rectangle 5"/>
          <p:cNvSpPr/>
          <p:nvPr userDrawn="1"/>
        </p:nvSpPr>
        <p:spPr>
          <a:xfrm>
            <a:off x="27710" y="6283035"/>
            <a:ext cx="1295400" cy="533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smtClean="0">
                <a:ln>
                  <a:solidFill>
                    <a:sysClr val="windowText" lastClr="000000"/>
                  </a:solidFill>
                </a:ln>
                <a:solidFill>
                  <a:sysClr val="windowText" lastClr="000000"/>
                </a:solidFill>
              </a:rPr>
              <a:t>1</a:t>
            </a:r>
            <a:endParaRPr lang="en-US" sz="2800" dirty="0">
              <a:ln>
                <a:solidFill>
                  <a:sysClr val="windowText" lastClr="000000"/>
                </a:solidFill>
              </a:ln>
              <a:solidFill>
                <a:sysClr val="windowText" lastClr="000000"/>
              </a:solidFill>
            </a:endParaRPr>
          </a:p>
        </p:txBody>
      </p:sp>
      <p:sp>
        <p:nvSpPr>
          <p:cNvPr id="7" name="Rounded Rectangle 6"/>
          <p:cNvSpPr/>
          <p:nvPr userDrawn="1"/>
        </p:nvSpPr>
        <p:spPr>
          <a:xfrm>
            <a:off x="2743200" y="0"/>
            <a:ext cx="3810000" cy="73775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مقدمه </a:t>
            </a:r>
            <a:endParaRPr lang="en-US" sz="3200" dirty="0">
              <a:ln>
                <a:solidFill>
                  <a:sysClr val="windowText" lastClr="000000"/>
                </a:solidFill>
              </a:ln>
              <a:solidFill>
                <a:sysClr val="windowText" lastClr="000000"/>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876981" cy="1142999"/>
          </a:xfrm>
          <a:prstGeom prst="rect">
            <a:avLst/>
          </a:prstGeom>
        </p:spPr>
      </p:pic>
    </p:spTree>
    <p:extLst>
      <p:ext uri="{BB962C8B-B14F-4D97-AF65-F5344CB8AC3E}">
        <p14:creationId xmlns:p14="http://schemas.microsoft.com/office/powerpoint/2010/main" val="16748016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userDrawn="1"/>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BB2D28A-904F-4F99-99AC-DBE033E81188}" type="datetimeFigureOut">
              <a:rPr lang="en-US" smtClean="0"/>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C7FE29-7ED4-476C-852E-B4D7272DCE1C}"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000" r="-2000"/>
          </a:stretch>
        </a:blip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BB2D28A-904F-4F99-99AC-DBE033E81188}" type="datetimeFigureOut">
              <a:rPr lang="en-US" smtClean="0"/>
              <a:t>1/16/2015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3C7FE29-7ED4-476C-852E-B4D7272DCE1C}"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73" r:id="rId8"/>
    <p:sldLayoutId id="2147483667" r:id="rId9"/>
    <p:sldLayoutId id="2147483668" r:id="rId10"/>
    <p:sldLayoutId id="2147483669" r:id="rId11"/>
    <p:sldLayoutId id="2147483670" r:id="rId12"/>
    <p:sldLayoutId id="2147483671" r:id="rId13"/>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comments" Target="../comments/comment7.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 Id="rId9" Type="http://schemas.openxmlformats.org/officeDocument/2006/relationships/comments" Target="../comments/commen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http://www.quranct.com/gallery/images/3/large/1_b_78.2.png"/>
          <p:cNvPicPr>
            <a:picLocks noChangeAspect="1" noChangeArrowheads="1"/>
          </p:cNvPicPr>
          <p:nvPr/>
        </p:nvPicPr>
        <p:blipFill>
          <a:blip r:embed="rId2" cstate="print"/>
          <a:srcRect/>
          <a:stretch>
            <a:fillRect/>
          </a:stretch>
        </p:blipFill>
        <p:spPr bwMode="auto">
          <a:xfrm>
            <a:off x="5943600" y="138550"/>
            <a:ext cx="2600325" cy="207125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99" y="126423"/>
            <a:ext cx="2514410" cy="2083377"/>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4" name="Rounded Rectangle 3"/>
          <p:cNvSpPr/>
          <p:nvPr/>
        </p:nvSpPr>
        <p:spPr>
          <a:xfrm>
            <a:off x="766762" y="2362200"/>
            <a:ext cx="7620000" cy="4405745"/>
          </a:xfrm>
          <a:prstGeom prst="roundRect">
            <a:avLst/>
          </a:prstGeom>
          <a:solidFill>
            <a:schemeClr val="accent4">
              <a:lumMod val="60000"/>
              <a:lumOff val="40000"/>
            </a:schemeClr>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sz="2800" dirty="0" smtClean="0">
                <a:ln>
                  <a:solidFill>
                    <a:sysClr val="windowText" lastClr="000000"/>
                  </a:solidFill>
                </a:ln>
              </a:rPr>
              <a:t>سیمنار کوانتوم الکترونیک</a:t>
            </a:r>
          </a:p>
          <a:p>
            <a:pPr algn="ctr" rtl="1"/>
            <a:endParaRPr lang="fa-IR" sz="2800" dirty="0" smtClean="0">
              <a:ln>
                <a:solidFill>
                  <a:sysClr val="windowText" lastClr="000000"/>
                </a:solidFill>
              </a:ln>
            </a:endParaRPr>
          </a:p>
          <a:p>
            <a:pPr algn="ctr" rtl="1"/>
            <a:r>
              <a:rPr lang="fa-IR" sz="2800" dirty="0" smtClean="0">
                <a:ln>
                  <a:solidFill>
                    <a:sysClr val="windowText" lastClr="000000"/>
                  </a:solidFill>
                </a:ln>
              </a:rPr>
              <a:t>موضوع : بررسی فناوری‌های نوین در کامپیوترهای کوانتومی</a:t>
            </a:r>
          </a:p>
          <a:p>
            <a:pPr algn="ctr" rtl="1"/>
            <a:endParaRPr lang="fa-IR" sz="2800" dirty="0" smtClean="0">
              <a:ln>
                <a:solidFill>
                  <a:sysClr val="windowText" lastClr="000000"/>
                </a:solidFill>
              </a:ln>
            </a:endParaRPr>
          </a:p>
          <a:p>
            <a:pPr algn="ctr" rtl="1"/>
            <a:r>
              <a:rPr lang="fa-IR" sz="2800" dirty="0" smtClean="0">
                <a:ln>
                  <a:solidFill>
                    <a:sysClr val="windowText" lastClr="000000"/>
                  </a:solidFill>
                </a:ln>
              </a:rPr>
              <a:t>استاد: آقای دکتر محمدنژاد</a:t>
            </a:r>
          </a:p>
          <a:p>
            <a:pPr algn="ctr" rtl="1"/>
            <a:endParaRPr lang="fa-IR" sz="2800" dirty="0" smtClean="0">
              <a:ln>
                <a:solidFill>
                  <a:sysClr val="windowText" lastClr="000000"/>
                </a:solidFill>
              </a:ln>
            </a:endParaRPr>
          </a:p>
          <a:p>
            <a:pPr algn="ctr" rtl="1"/>
            <a:r>
              <a:rPr lang="fa-IR" sz="2800" dirty="0" smtClean="0">
                <a:ln>
                  <a:solidFill>
                    <a:sysClr val="windowText" lastClr="000000"/>
                  </a:solidFill>
                </a:ln>
              </a:rPr>
              <a:t>ارائه دهنده : محسن نظریان</a:t>
            </a:r>
          </a:p>
          <a:p>
            <a:pPr algn="ctr" rtl="1"/>
            <a:endParaRPr lang="fa-IR" sz="2800" dirty="0">
              <a:ln>
                <a:solidFill>
                  <a:sysClr val="windowText" lastClr="000000"/>
                </a:solidFill>
              </a:ln>
            </a:endParaRPr>
          </a:p>
          <a:p>
            <a:pPr algn="ctr" rtl="1"/>
            <a:r>
              <a:rPr lang="fa-IR" sz="2800" dirty="0" smtClean="0">
                <a:ln>
                  <a:solidFill>
                    <a:sysClr val="windowText" lastClr="000000"/>
                  </a:solidFill>
                </a:ln>
              </a:rPr>
              <a:t>مهندسی برق - الکترونیک</a:t>
            </a:r>
          </a:p>
        </p:txBody>
      </p:sp>
    </p:spTree>
    <p:extLst>
      <p:ext uri="{BB962C8B-B14F-4D97-AF65-F5344CB8AC3E}">
        <p14:creationId xmlns:p14="http://schemas.microsoft.com/office/powerpoint/2010/main" val="2787034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876981" cy="1142999"/>
          </a:xfrm>
          <a:prstGeom prst="rect">
            <a:avLst/>
          </a:prstGeom>
        </p:spPr>
      </p:pic>
      <p:sp>
        <p:nvSpPr>
          <p:cNvPr id="10" name="Rounded Rectangle 9"/>
          <p:cNvSpPr/>
          <p:nvPr/>
        </p:nvSpPr>
        <p:spPr>
          <a:xfrm>
            <a:off x="2743200" y="1"/>
            <a:ext cx="3810000" cy="45719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اصول اولیه </a:t>
            </a:r>
            <a:endParaRPr lang="en-US" sz="3200" dirty="0">
              <a:ln>
                <a:solidFill>
                  <a:sysClr val="windowText" lastClr="000000"/>
                </a:solidFill>
              </a:ln>
              <a:solidFill>
                <a:sysClr val="windowText" lastClr="000000"/>
              </a:solidFill>
            </a:endParaRPr>
          </a:p>
        </p:txBody>
      </p:sp>
      <p:pic>
        <p:nvPicPr>
          <p:cNvPr id="6" name="Content Placeholder 3" descr="D-Wave Two Installation.jpg"/>
          <p:cNvPicPr>
            <a:picLocks noChangeAspect="1"/>
          </p:cNvPicPr>
          <p:nvPr/>
        </p:nvPicPr>
        <p:blipFill>
          <a:blip r:embed="rId4" cstate="print">
            <a:extLst>
              <a:ext uri="{28A0092B-C50C-407E-A947-70E740481C1C}">
                <a14:useLocalDpi xmlns:a14="http://schemas.microsoft.com/office/drawing/2010/main" val="0"/>
              </a:ext>
            </a:extLst>
          </a:blip>
          <a:srcRect t="10784" b="10784"/>
          <a:stretch>
            <a:fillRect/>
          </a:stretch>
        </p:blipFill>
        <p:spPr>
          <a:xfrm>
            <a:off x="582938" y="1447800"/>
            <a:ext cx="8083041" cy="4852320"/>
          </a:xfrm>
          <a:prstGeom prst="rect">
            <a:avLst/>
          </a:prstGeom>
        </p:spPr>
      </p:pic>
      <p:sp>
        <p:nvSpPr>
          <p:cNvPr id="7" name="Rounded Rectangle 6"/>
          <p:cNvSpPr/>
          <p:nvPr/>
        </p:nvSpPr>
        <p:spPr>
          <a:xfrm>
            <a:off x="2362200" y="571500"/>
            <a:ext cx="6629401" cy="58535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فضایی کامپیوتر کوانتومی شرکت </a:t>
            </a:r>
            <a:r>
              <a:rPr lang="en-US" sz="3200" dirty="0" smtClean="0">
                <a:ln>
                  <a:solidFill>
                    <a:sysClr val="windowText" lastClr="000000"/>
                  </a:solidFill>
                </a:ln>
                <a:solidFill>
                  <a:sysClr val="windowText" lastClr="000000"/>
                </a:solidFill>
              </a:rPr>
              <a:t>D-Wave</a:t>
            </a:r>
            <a:endParaRPr lang="en-US" sz="3200" dirty="0">
              <a:ln>
                <a:solidFill>
                  <a:sysClr val="windowText" lastClr="000000"/>
                </a:solidFill>
              </a:ln>
              <a:solidFill>
                <a:sysClr val="windowText" lastClr="000000"/>
              </a:solidFill>
            </a:endParaRPr>
          </a:p>
        </p:txBody>
      </p:sp>
      <p:sp>
        <p:nvSpPr>
          <p:cNvPr id="8" name="Rounded Rectangle 7"/>
          <p:cNvSpPr/>
          <p:nvPr/>
        </p:nvSpPr>
        <p:spPr>
          <a:xfrm>
            <a:off x="27710" y="6283035"/>
            <a:ext cx="1295400" cy="533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a-IR" sz="2800" dirty="0" smtClean="0">
                <a:ln>
                  <a:solidFill>
                    <a:sysClr val="windowText" lastClr="000000"/>
                  </a:solidFill>
                </a:ln>
                <a:solidFill>
                  <a:sysClr val="windowText" lastClr="000000"/>
                </a:solidFill>
              </a:rPr>
              <a:t>8/15</a:t>
            </a:r>
            <a:endParaRPr lang="en-US" sz="2800"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1682037126"/>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876981" cy="1142999"/>
          </a:xfrm>
          <a:prstGeom prst="rect">
            <a:avLst/>
          </a:prstGeom>
        </p:spPr>
      </p:pic>
      <p:sp>
        <p:nvSpPr>
          <p:cNvPr id="10" name="Rounded Rectangle 9"/>
          <p:cNvSpPr/>
          <p:nvPr/>
        </p:nvSpPr>
        <p:spPr>
          <a:xfrm>
            <a:off x="2743200" y="0"/>
            <a:ext cx="3810000" cy="73775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اصول اولیه </a:t>
            </a:r>
            <a:endParaRPr lang="en-US" sz="3200" dirty="0">
              <a:ln>
                <a:solidFill>
                  <a:sysClr val="windowText" lastClr="000000"/>
                </a:solidFill>
              </a:ln>
              <a:solidFill>
                <a:sysClr val="windowText" lastClr="000000"/>
              </a:solidFill>
            </a:endParaRPr>
          </a:p>
        </p:txBody>
      </p:sp>
      <p:sp>
        <p:nvSpPr>
          <p:cNvPr id="11" name="Rounded Rectangle 10"/>
          <p:cNvSpPr/>
          <p:nvPr/>
        </p:nvSpPr>
        <p:spPr>
          <a:xfrm>
            <a:off x="3886200" y="786245"/>
            <a:ext cx="4980711" cy="71350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اصول اولیه کامپیوترهای کوانتومی</a:t>
            </a:r>
            <a:endParaRPr lang="fa-IR" sz="3200" dirty="0">
              <a:ln>
                <a:solidFill>
                  <a:sysClr val="windowText" lastClr="000000"/>
                </a:solidFill>
              </a:ln>
              <a:solidFill>
                <a:sysClr val="windowText" lastClr="000000"/>
              </a:solidFill>
            </a:endParaRPr>
          </a:p>
        </p:txBody>
      </p:sp>
      <p:sp>
        <p:nvSpPr>
          <p:cNvPr id="12" name="Rounded Rectangle 11"/>
          <p:cNvSpPr/>
          <p:nvPr/>
        </p:nvSpPr>
        <p:spPr>
          <a:xfrm>
            <a:off x="4907972" y="1676399"/>
            <a:ext cx="3958940" cy="99060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درهم‌تنیدگی (</a:t>
            </a:r>
            <a:r>
              <a:rPr lang="en-US" sz="3200" dirty="0" smtClean="0">
                <a:ln>
                  <a:solidFill>
                    <a:sysClr val="windowText" lastClr="000000"/>
                  </a:solidFill>
                </a:ln>
                <a:solidFill>
                  <a:sysClr val="windowText" lastClr="000000"/>
                </a:solidFill>
              </a:rPr>
              <a:t>Entanglement</a:t>
            </a:r>
            <a:r>
              <a:rPr lang="fa-IR" sz="3200" dirty="0" smtClean="0">
                <a:ln>
                  <a:solidFill>
                    <a:sysClr val="windowText" lastClr="000000"/>
                  </a:solidFill>
                </a:ln>
                <a:solidFill>
                  <a:sysClr val="windowText" lastClr="000000"/>
                </a:solidFill>
              </a:rPr>
              <a:t>)</a:t>
            </a:r>
            <a:endParaRPr lang="en-US" sz="3200" dirty="0">
              <a:ln>
                <a:solidFill>
                  <a:sysClr val="windowText" lastClr="000000"/>
                </a:solidFill>
              </a:ln>
              <a:solidFill>
                <a:sysClr val="windowText" lastClr="000000"/>
              </a:solidFill>
            </a:endParaRPr>
          </a:p>
        </p:txBody>
      </p:sp>
      <p:sp>
        <p:nvSpPr>
          <p:cNvPr id="16" name="Rounded Rectangle 15"/>
          <p:cNvSpPr/>
          <p:nvPr/>
        </p:nvSpPr>
        <p:spPr>
          <a:xfrm>
            <a:off x="539677" y="1676399"/>
            <a:ext cx="3958940" cy="99060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برهم ‌نهی</a:t>
            </a:r>
            <a:endParaRPr lang="en-US" sz="3200" dirty="0" smtClean="0">
              <a:ln>
                <a:solidFill>
                  <a:sysClr val="windowText" lastClr="000000"/>
                </a:solidFill>
              </a:ln>
              <a:solidFill>
                <a:sysClr val="windowText" lastClr="000000"/>
              </a:solidFill>
            </a:endParaRPr>
          </a:p>
          <a:p>
            <a:pPr algn="ctr" rtl="1"/>
            <a:r>
              <a:rPr lang="fa-IR" sz="3200" dirty="0" smtClean="0">
                <a:ln>
                  <a:solidFill>
                    <a:sysClr val="windowText" lastClr="000000"/>
                  </a:solidFill>
                </a:ln>
                <a:solidFill>
                  <a:sysClr val="windowText" lastClr="000000"/>
                </a:solidFill>
              </a:rPr>
              <a:t>(</a:t>
            </a:r>
            <a:r>
              <a:rPr lang="en-US" sz="3200" dirty="0" smtClean="0">
                <a:ln>
                  <a:solidFill>
                    <a:sysClr val="windowText" lastClr="000000"/>
                  </a:solidFill>
                </a:ln>
                <a:solidFill>
                  <a:sysClr val="windowText" lastClr="000000"/>
                </a:solidFill>
              </a:rPr>
              <a:t>superposition</a:t>
            </a:r>
            <a:r>
              <a:rPr lang="fa-IR" sz="3200" dirty="0" smtClean="0">
                <a:ln>
                  <a:solidFill>
                    <a:sysClr val="windowText" lastClr="000000"/>
                  </a:solidFill>
                </a:ln>
                <a:solidFill>
                  <a:sysClr val="windowText" lastClr="000000"/>
                </a:solidFill>
              </a:rPr>
              <a:t>)</a:t>
            </a:r>
            <a:endParaRPr lang="en-US" sz="3200" dirty="0">
              <a:ln>
                <a:solidFill>
                  <a:sysClr val="windowText" lastClr="000000"/>
                </a:solidFill>
              </a:ln>
              <a:solidFill>
                <a:sysClr val="windowText" lastClr="000000"/>
              </a:solidFill>
            </a:endParaRPr>
          </a:p>
        </p:txBody>
      </p:sp>
      <p:sp>
        <p:nvSpPr>
          <p:cNvPr id="17" name="Rounded Rectangle 16"/>
          <p:cNvSpPr/>
          <p:nvPr/>
        </p:nvSpPr>
        <p:spPr>
          <a:xfrm>
            <a:off x="4907971" y="2859504"/>
            <a:ext cx="3958940" cy="156009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انتقال کوانتومی </a:t>
            </a:r>
          </a:p>
          <a:p>
            <a:pPr algn="ctr" rtl="1"/>
            <a:r>
              <a:rPr lang="fa-IR" sz="3200" dirty="0" smtClean="0">
                <a:ln>
                  <a:solidFill>
                    <a:sysClr val="windowText" lastClr="000000"/>
                  </a:solidFill>
                </a:ln>
                <a:solidFill>
                  <a:sysClr val="windowText" lastClr="000000"/>
                </a:solidFill>
              </a:rPr>
              <a:t>(</a:t>
            </a:r>
            <a:r>
              <a:rPr lang="en-US" sz="3200" dirty="0">
                <a:ln>
                  <a:solidFill>
                    <a:sysClr val="windowText" lastClr="000000"/>
                  </a:solidFill>
                </a:ln>
                <a:solidFill>
                  <a:sysClr val="windowText" lastClr="000000"/>
                </a:solidFill>
              </a:rPr>
              <a:t>Quantum teleportation</a:t>
            </a:r>
            <a:r>
              <a:rPr lang="fa-IR" sz="3200" dirty="0" smtClean="0">
                <a:ln>
                  <a:solidFill>
                    <a:sysClr val="windowText" lastClr="000000"/>
                  </a:solidFill>
                </a:ln>
                <a:solidFill>
                  <a:sysClr val="windowText" lastClr="000000"/>
                </a:solidFill>
              </a:rPr>
              <a:t>)</a:t>
            </a:r>
            <a:endParaRPr lang="en-US" sz="3200" dirty="0">
              <a:ln>
                <a:solidFill>
                  <a:sysClr val="windowText" lastClr="000000"/>
                </a:solidFill>
              </a:ln>
              <a:solidFill>
                <a:sysClr val="windowText" lastClr="000000"/>
              </a:solidFill>
            </a:endParaRPr>
          </a:p>
        </p:txBody>
      </p:sp>
      <p:sp>
        <p:nvSpPr>
          <p:cNvPr id="13" name="Rounded Rectangle 12"/>
          <p:cNvSpPr/>
          <p:nvPr/>
        </p:nvSpPr>
        <p:spPr>
          <a:xfrm>
            <a:off x="490627" y="2859504"/>
            <a:ext cx="3958940" cy="156009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عدم قطعیت</a:t>
            </a:r>
            <a:endParaRPr lang="en-US" sz="3200" dirty="0" smtClean="0">
              <a:ln>
                <a:solidFill>
                  <a:sysClr val="windowText" lastClr="000000"/>
                </a:solidFill>
              </a:ln>
              <a:solidFill>
                <a:sysClr val="windowText" lastClr="000000"/>
              </a:solidFill>
            </a:endParaRPr>
          </a:p>
          <a:p>
            <a:pPr algn="ctr" rtl="1"/>
            <a:r>
              <a:rPr lang="fa-IR" sz="3200" dirty="0" smtClean="0">
                <a:ln>
                  <a:solidFill>
                    <a:sysClr val="windowText" lastClr="000000"/>
                  </a:solidFill>
                </a:ln>
                <a:solidFill>
                  <a:sysClr val="windowText" lastClr="000000"/>
                </a:solidFill>
              </a:rPr>
              <a:t>(</a:t>
            </a:r>
            <a:r>
              <a:rPr lang="en-US" sz="3200" dirty="0" smtClean="0">
                <a:ln>
                  <a:solidFill>
                    <a:sysClr val="windowText" lastClr="000000"/>
                  </a:solidFill>
                </a:ln>
                <a:solidFill>
                  <a:sysClr val="windowText" lastClr="000000"/>
                </a:solidFill>
              </a:rPr>
              <a:t>Uncertainty</a:t>
            </a:r>
            <a:r>
              <a:rPr lang="fa-IR" sz="3200" dirty="0" smtClean="0">
                <a:ln>
                  <a:solidFill>
                    <a:sysClr val="windowText" lastClr="000000"/>
                  </a:solidFill>
                </a:ln>
                <a:solidFill>
                  <a:sysClr val="windowText" lastClr="000000"/>
                </a:solidFill>
              </a:rPr>
              <a:t> </a:t>
            </a:r>
            <a:r>
              <a:rPr lang="en-US" sz="3200" dirty="0" smtClean="0">
                <a:ln>
                  <a:solidFill>
                    <a:sysClr val="windowText" lastClr="000000"/>
                  </a:solidFill>
                </a:ln>
                <a:solidFill>
                  <a:sysClr val="windowText" lastClr="000000"/>
                </a:solidFill>
              </a:rPr>
              <a:t>Principle</a:t>
            </a:r>
            <a:r>
              <a:rPr lang="fa-IR" sz="3200" dirty="0" smtClean="0">
                <a:ln>
                  <a:solidFill>
                    <a:sysClr val="windowText" lastClr="000000"/>
                  </a:solidFill>
                </a:ln>
                <a:solidFill>
                  <a:sysClr val="windowText" lastClr="000000"/>
                </a:solidFill>
              </a:rPr>
              <a:t>)</a:t>
            </a:r>
            <a:endParaRPr lang="en-US" sz="3200" dirty="0">
              <a:ln>
                <a:solidFill>
                  <a:sysClr val="windowText" lastClr="000000"/>
                </a:solidFill>
              </a:ln>
              <a:solidFill>
                <a:sysClr val="windowText" lastClr="000000"/>
              </a:solidFill>
            </a:endParaRPr>
          </a:p>
        </p:txBody>
      </p:sp>
      <p:sp>
        <p:nvSpPr>
          <p:cNvPr id="14" name="Rounded Rectangle 13"/>
          <p:cNvSpPr/>
          <p:nvPr/>
        </p:nvSpPr>
        <p:spPr>
          <a:xfrm>
            <a:off x="4907972" y="4648200"/>
            <a:ext cx="3958940" cy="156009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rtl="1"/>
            <a:r>
              <a:rPr lang="en-US" sz="3200" dirty="0" err="1">
                <a:ln>
                  <a:solidFill>
                    <a:sysClr val="windowText" lastClr="000000"/>
                  </a:solidFill>
                </a:ln>
                <a:solidFill>
                  <a:sysClr val="windowText" lastClr="000000"/>
                </a:solidFill>
              </a:rPr>
              <a:t>Decoherence</a:t>
            </a:r>
            <a:endParaRPr lang="en-US" sz="3200" dirty="0">
              <a:ln>
                <a:solidFill>
                  <a:sysClr val="windowText" lastClr="000000"/>
                </a:solidFill>
              </a:ln>
              <a:solidFill>
                <a:sysClr val="windowText" lastClr="000000"/>
              </a:solidFill>
            </a:endParaRPr>
          </a:p>
        </p:txBody>
      </p:sp>
      <p:sp>
        <p:nvSpPr>
          <p:cNvPr id="18" name="Rounded Rectangle 17"/>
          <p:cNvSpPr/>
          <p:nvPr/>
        </p:nvSpPr>
        <p:spPr>
          <a:xfrm>
            <a:off x="490627" y="4648200"/>
            <a:ext cx="3958940" cy="156009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نوتاسیون دیراک</a:t>
            </a:r>
          </a:p>
          <a:p>
            <a:pPr algn="ctr" rtl="1"/>
            <a:r>
              <a:rPr lang="fa-IR" sz="3200" dirty="0" smtClean="0">
                <a:ln>
                  <a:solidFill>
                    <a:sysClr val="windowText" lastClr="000000"/>
                  </a:solidFill>
                </a:ln>
                <a:solidFill>
                  <a:sysClr val="windowText" lastClr="000000"/>
                </a:solidFill>
              </a:rPr>
              <a:t>(</a:t>
            </a:r>
            <a:r>
              <a:rPr lang="en-US" sz="3200" dirty="0">
                <a:ln>
                  <a:solidFill>
                    <a:sysClr val="windowText" lastClr="000000"/>
                  </a:solidFill>
                </a:ln>
                <a:solidFill>
                  <a:sysClr val="windowText" lastClr="000000"/>
                </a:solidFill>
              </a:rPr>
              <a:t>Dirac </a:t>
            </a:r>
            <a:r>
              <a:rPr lang="en-US" sz="3200" dirty="0" smtClean="0">
                <a:ln>
                  <a:solidFill>
                    <a:sysClr val="windowText" lastClr="000000"/>
                  </a:solidFill>
                </a:ln>
                <a:solidFill>
                  <a:sysClr val="windowText" lastClr="000000"/>
                </a:solidFill>
              </a:rPr>
              <a:t>Notation</a:t>
            </a:r>
            <a:r>
              <a:rPr lang="fa-IR" sz="3200" dirty="0" smtClean="0">
                <a:ln>
                  <a:solidFill>
                    <a:sysClr val="windowText" lastClr="000000"/>
                  </a:solidFill>
                </a:ln>
                <a:solidFill>
                  <a:sysClr val="windowText" lastClr="000000"/>
                </a:solidFill>
              </a:rPr>
              <a:t>)</a:t>
            </a:r>
            <a:endParaRPr lang="fa-IR" sz="3200" dirty="0">
              <a:ln>
                <a:solidFill>
                  <a:sysClr val="windowText" lastClr="000000"/>
                </a:solidFill>
              </a:ln>
              <a:solidFill>
                <a:sysClr val="windowText" lastClr="000000"/>
              </a:solidFill>
            </a:endParaRPr>
          </a:p>
        </p:txBody>
      </p:sp>
      <p:sp>
        <p:nvSpPr>
          <p:cNvPr id="15" name="Rounded Rectangle 14"/>
          <p:cNvSpPr/>
          <p:nvPr/>
        </p:nvSpPr>
        <p:spPr>
          <a:xfrm>
            <a:off x="27710" y="6283035"/>
            <a:ext cx="1295400" cy="533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a-IR" sz="2800" dirty="0" smtClean="0">
                <a:ln>
                  <a:solidFill>
                    <a:sysClr val="windowText" lastClr="000000"/>
                  </a:solidFill>
                </a:ln>
                <a:solidFill>
                  <a:sysClr val="windowText" lastClr="000000"/>
                </a:solidFill>
              </a:rPr>
              <a:t>9/15</a:t>
            </a:r>
            <a:endParaRPr lang="en-US" sz="2800"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3272895895"/>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743200" y="0"/>
            <a:ext cx="3810000" cy="73775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اصول اولیه </a:t>
            </a:r>
            <a:endParaRPr lang="en-US" sz="3200" dirty="0">
              <a:ln>
                <a:solidFill>
                  <a:sysClr val="windowText" lastClr="000000"/>
                </a:solidFill>
              </a:ln>
              <a:solidFill>
                <a:sysClr val="windowText" lastClr="0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876981" cy="1142999"/>
          </a:xfrm>
          <a:prstGeom prst="rect">
            <a:avLst/>
          </a:prstGeom>
        </p:spPr>
      </p:pic>
      <p:sp>
        <p:nvSpPr>
          <p:cNvPr id="6" name="Rounded Rectangle 5"/>
          <p:cNvSpPr/>
          <p:nvPr/>
        </p:nvSpPr>
        <p:spPr>
          <a:xfrm>
            <a:off x="4907972" y="1676399"/>
            <a:ext cx="3958940" cy="76200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کوبیت در ازای بیت</a:t>
            </a:r>
            <a:endParaRPr lang="en-US" sz="3200" dirty="0">
              <a:ln>
                <a:solidFill>
                  <a:sysClr val="windowText" lastClr="000000"/>
                </a:solidFill>
              </a:ln>
              <a:solidFill>
                <a:sysClr val="windowText" lastClr="000000"/>
              </a:solidFill>
            </a:endParaRPr>
          </a:p>
        </p:txBody>
      </p:sp>
      <p:sp>
        <p:nvSpPr>
          <p:cNvPr id="17" name="Rounded Rectangle 16"/>
          <p:cNvSpPr/>
          <p:nvPr/>
        </p:nvSpPr>
        <p:spPr>
          <a:xfrm>
            <a:off x="3886200" y="786245"/>
            <a:ext cx="4980711" cy="71350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اصول اولیه کامپیوترهای کوانتومی</a:t>
            </a:r>
            <a:endParaRPr lang="fa-IR" sz="3200" dirty="0">
              <a:ln>
                <a:solidFill>
                  <a:sysClr val="windowText" lastClr="000000"/>
                </a:solidFill>
              </a:ln>
              <a:solidFill>
                <a:sysClr val="windowText" lastClr="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14" y="1640304"/>
            <a:ext cx="4528954" cy="2486963"/>
          </a:xfrm>
          <a:prstGeom prst="rect">
            <a:avLst/>
          </a:prstGeom>
        </p:spPr>
      </p:pic>
      <p:sp>
        <p:nvSpPr>
          <p:cNvPr id="21" name="Rounded Rectangle 20"/>
          <p:cNvSpPr/>
          <p:nvPr/>
        </p:nvSpPr>
        <p:spPr>
          <a:xfrm>
            <a:off x="4907971" y="2590800"/>
            <a:ext cx="3958940" cy="153646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کوبیت‌ها برهمنهی مختلط از دو حالت پایه هستند.</a:t>
            </a:r>
            <a:endParaRPr lang="en-US" sz="3200" dirty="0">
              <a:ln>
                <a:solidFill>
                  <a:sysClr val="windowText" lastClr="000000"/>
                </a:solidFill>
              </a:ln>
              <a:solidFill>
                <a:sysClr val="windowText" lastClr="000000"/>
              </a:solidFill>
            </a:endParaRPr>
          </a:p>
        </p:txBody>
      </p:sp>
      <p:sp>
        <p:nvSpPr>
          <p:cNvPr id="22" name="Rounded Rectangle 21"/>
          <p:cNvSpPr/>
          <p:nvPr/>
        </p:nvSpPr>
        <p:spPr>
          <a:xfrm>
            <a:off x="876981" y="4279667"/>
            <a:ext cx="7989931" cy="153646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457200" indent="-457200" algn="just" rtl="1">
              <a:buFont typeface="Arial" panose="020B0604020202020204" pitchFamily="34" charset="0"/>
              <a:buChar char="•"/>
            </a:pPr>
            <a:r>
              <a:rPr lang="fa-IR" sz="3200" dirty="0" smtClean="0">
                <a:ln>
                  <a:solidFill>
                    <a:sysClr val="windowText" lastClr="000000"/>
                  </a:solidFill>
                </a:ln>
                <a:solidFill>
                  <a:sysClr val="windowText" lastClr="000000"/>
                </a:solidFill>
              </a:rPr>
              <a:t>بعضی از پدیده‌ها فیزکی مثل الکترون، فتون و اتم را به عنوان کوبیت در نظر گرفت.</a:t>
            </a:r>
            <a:endParaRPr lang="en-US" sz="3200" dirty="0">
              <a:ln>
                <a:solidFill>
                  <a:sysClr val="windowText" lastClr="000000"/>
                </a:solidFill>
              </a:ln>
              <a:solidFill>
                <a:sysClr val="windowText" lastClr="000000"/>
              </a:solidFill>
            </a:endParaRPr>
          </a:p>
        </p:txBody>
      </p:sp>
      <p:sp>
        <p:nvSpPr>
          <p:cNvPr id="9" name="Rounded Rectangle 8"/>
          <p:cNvSpPr/>
          <p:nvPr/>
        </p:nvSpPr>
        <p:spPr>
          <a:xfrm>
            <a:off x="27710" y="6283035"/>
            <a:ext cx="1295400" cy="533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a-IR" sz="2800" dirty="0" smtClean="0">
                <a:ln>
                  <a:solidFill>
                    <a:sysClr val="windowText" lastClr="000000"/>
                  </a:solidFill>
                </a:ln>
                <a:solidFill>
                  <a:sysClr val="windowText" lastClr="000000"/>
                </a:solidFill>
              </a:rPr>
              <a:t>10/15</a:t>
            </a:r>
            <a:endParaRPr lang="en-US" sz="2800"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3100154910"/>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743200" y="0"/>
            <a:ext cx="3810000" cy="73775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مزایا و معایب و کاربردها  </a:t>
            </a:r>
            <a:endParaRPr lang="en-US" sz="3200" dirty="0">
              <a:ln>
                <a:solidFill>
                  <a:sysClr val="windowText" lastClr="000000"/>
                </a:solidFill>
              </a:ln>
              <a:solidFill>
                <a:sysClr val="windowText" lastClr="0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876981" cy="1142999"/>
          </a:xfrm>
          <a:prstGeom prst="rect">
            <a:avLst/>
          </a:prstGeom>
        </p:spPr>
      </p:pic>
      <p:sp>
        <p:nvSpPr>
          <p:cNvPr id="6" name="Rounded Rectangle 5"/>
          <p:cNvSpPr/>
          <p:nvPr/>
        </p:nvSpPr>
        <p:spPr>
          <a:xfrm>
            <a:off x="6913419" y="838200"/>
            <a:ext cx="2001981" cy="6095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مزایا</a:t>
            </a:r>
            <a:endParaRPr lang="en-US" sz="3200" dirty="0">
              <a:ln>
                <a:solidFill>
                  <a:sysClr val="windowText" lastClr="000000"/>
                </a:solidFill>
              </a:ln>
              <a:solidFill>
                <a:sysClr val="windowText" lastClr="000000"/>
              </a:solidFill>
            </a:endParaRPr>
          </a:p>
        </p:txBody>
      </p:sp>
      <p:sp>
        <p:nvSpPr>
          <p:cNvPr id="10" name="Rounded Rectangle 9"/>
          <p:cNvSpPr/>
          <p:nvPr/>
        </p:nvSpPr>
        <p:spPr>
          <a:xfrm>
            <a:off x="3276601" y="1528009"/>
            <a:ext cx="5638800" cy="91039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موازی‌سازی (</a:t>
            </a:r>
            <a:r>
              <a:rPr lang="en-US" sz="3200" dirty="0">
                <a:ln>
                  <a:solidFill>
                    <a:sysClr val="windowText" lastClr="000000"/>
                  </a:solidFill>
                </a:ln>
                <a:solidFill>
                  <a:sysClr val="windowText" lastClr="000000"/>
                </a:solidFill>
              </a:rPr>
              <a:t>Quantum </a:t>
            </a:r>
            <a:r>
              <a:rPr lang="en-US" sz="3200" dirty="0" smtClean="0">
                <a:ln>
                  <a:solidFill>
                    <a:sysClr val="windowText" lastClr="000000"/>
                  </a:solidFill>
                </a:ln>
                <a:solidFill>
                  <a:sysClr val="windowText" lastClr="000000"/>
                </a:solidFill>
              </a:rPr>
              <a:t>parallelism</a:t>
            </a:r>
            <a:r>
              <a:rPr lang="fa-IR" sz="3200" dirty="0" smtClean="0">
                <a:ln>
                  <a:solidFill>
                    <a:sysClr val="windowText" lastClr="000000"/>
                  </a:solidFill>
                </a:ln>
                <a:solidFill>
                  <a:sysClr val="windowText" lastClr="000000"/>
                </a:solidFill>
              </a:rPr>
              <a:t>)</a:t>
            </a:r>
            <a:endParaRPr lang="en-US" sz="3200" dirty="0">
              <a:ln>
                <a:solidFill>
                  <a:sysClr val="windowText" lastClr="000000"/>
                </a:solidFill>
              </a:ln>
              <a:solidFill>
                <a:sysClr val="windowText" lastClr="000000"/>
              </a:solidFill>
            </a:endParaRPr>
          </a:p>
        </p:txBody>
      </p:sp>
      <p:pic>
        <p:nvPicPr>
          <p:cNvPr id="11" name="Picture 4"/>
          <p:cNvPicPr>
            <a:picLocks noChangeAspect="1" noChangeArrowheads="1"/>
          </p:cNvPicPr>
          <p:nvPr/>
        </p:nvPicPr>
        <p:blipFill>
          <a:blip r:embed="rId3"/>
          <a:srcRect/>
          <a:stretch>
            <a:fillRect/>
          </a:stretch>
        </p:blipFill>
        <p:spPr bwMode="auto">
          <a:xfrm>
            <a:off x="152400" y="1219200"/>
            <a:ext cx="2971800" cy="1828800"/>
          </a:xfrm>
          <a:prstGeom prst="rect">
            <a:avLst/>
          </a:prstGeom>
          <a:noFill/>
        </p:spPr>
      </p:pic>
      <p:sp>
        <p:nvSpPr>
          <p:cNvPr id="12" name="Rounded Rectangle 11"/>
          <p:cNvSpPr/>
          <p:nvPr/>
        </p:nvSpPr>
        <p:spPr>
          <a:xfrm>
            <a:off x="6909408" y="2590800"/>
            <a:ext cx="2001981" cy="6095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معایب</a:t>
            </a:r>
            <a:endParaRPr lang="en-US" sz="3200" dirty="0">
              <a:ln>
                <a:solidFill>
                  <a:sysClr val="windowText" lastClr="000000"/>
                </a:solidFill>
              </a:ln>
              <a:solidFill>
                <a:sysClr val="windowText" lastClr="000000"/>
              </a:solidFill>
            </a:endParaRPr>
          </a:p>
        </p:txBody>
      </p:sp>
      <p:sp>
        <p:nvSpPr>
          <p:cNvPr id="13" name="Rounded Rectangle 12"/>
          <p:cNvSpPr/>
          <p:nvPr/>
        </p:nvSpPr>
        <p:spPr>
          <a:xfrm>
            <a:off x="5333999" y="3276600"/>
            <a:ext cx="3577389" cy="70585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مشکل فیزیکی و محیطی</a:t>
            </a:r>
            <a:endParaRPr lang="en-US" sz="3200" dirty="0">
              <a:ln>
                <a:solidFill>
                  <a:sysClr val="windowText" lastClr="000000"/>
                </a:solidFill>
              </a:ln>
              <a:solidFill>
                <a:sysClr val="windowText" lastClr="000000"/>
              </a:solidFill>
            </a:endParaRPr>
          </a:p>
        </p:txBody>
      </p:sp>
      <p:sp>
        <p:nvSpPr>
          <p:cNvPr id="15" name="Rounded Rectangle 14"/>
          <p:cNvSpPr/>
          <p:nvPr/>
        </p:nvSpPr>
        <p:spPr>
          <a:xfrm>
            <a:off x="5333999" y="4038600"/>
            <a:ext cx="3577390" cy="70585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قابلیت اطمینان </a:t>
            </a:r>
            <a:endParaRPr lang="en-US" sz="3200" dirty="0">
              <a:ln>
                <a:solidFill>
                  <a:sysClr val="windowText" lastClr="000000"/>
                </a:solidFill>
              </a:ln>
              <a:solidFill>
                <a:sysClr val="windowText" lastClr="00000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389" y="3091716"/>
            <a:ext cx="4953000" cy="3309083"/>
          </a:xfrm>
          <a:prstGeom prst="rect">
            <a:avLst/>
          </a:prstGeom>
        </p:spPr>
      </p:pic>
      <p:sp>
        <p:nvSpPr>
          <p:cNvPr id="16" name="Rounded Rectangle 15"/>
          <p:cNvSpPr/>
          <p:nvPr/>
        </p:nvSpPr>
        <p:spPr>
          <a:xfrm>
            <a:off x="5338011" y="4856747"/>
            <a:ext cx="3577390" cy="70585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گران بودن  </a:t>
            </a:r>
            <a:endParaRPr lang="en-US" sz="3200" dirty="0">
              <a:ln>
                <a:solidFill>
                  <a:sysClr val="windowText" lastClr="000000"/>
                </a:solidFill>
              </a:ln>
              <a:solidFill>
                <a:sysClr val="windowText" lastClr="000000"/>
              </a:solidFill>
            </a:endParaRPr>
          </a:p>
        </p:txBody>
      </p:sp>
      <p:sp>
        <p:nvSpPr>
          <p:cNvPr id="17" name="Rounded Rectangle 16"/>
          <p:cNvSpPr/>
          <p:nvPr/>
        </p:nvSpPr>
        <p:spPr>
          <a:xfrm>
            <a:off x="5333998" y="5694947"/>
            <a:ext cx="3577390" cy="70585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مشکل ساخت</a:t>
            </a:r>
            <a:endParaRPr lang="en-US" sz="3200" dirty="0">
              <a:ln>
                <a:solidFill>
                  <a:sysClr val="windowText" lastClr="000000"/>
                </a:solidFill>
              </a:ln>
              <a:solidFill>
                <a:sysClr val="windowText" lastClr="000000"/>
              </a:solidFill>
            </a:endParaRPr>
          </a:p>
        </p:txBody>
      </p:sp>
      <p:sp>
        <p:nvSpPr>
          <p:cNvPr id="18" name="Rounded Rectangle 17"/>
          <p:cNvSpPr/>
          <p:nvPr/>
        </p:nvSpPr>
        <p:spPr>
          <a:xfrm>
            <a:off x="27710" y="6283035"/>
            <a:ext cx="1295400" cy="533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a-IR" sz="2800" dirty="0" smtClean="0">
                <a:ln>
                  <a:solidFill>
                    <a:sysClr val="windowText" lastClr="000000"/>
                  </a:solidFill>
                </a:ln>
                <a:solidFill>
                  <a:sysClr val="windowText" lastClr="000000"/>
                </a:solidFill>
              </a:rPr>
              <a:t>11/15</a:t>
            </a:r>
            <a:endParaRPr lang="en-US" sz="2800"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1239884888"/>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876981" cy="1142999"/>
          </a:xfrm>
          <a:prstGeom prst="rect">
            <a:avLst/>
          </a:prstGeom>
        </p:spPr>
      </p:pic>
      <p:sp>
        <p:nvSpPr>
          <p:cNvPr id="6" name="Rounded Rectangle 5"/>
          <p:cNvSpPr/>
          <p:nvPr/>
        </p:nvSpPr>
        <p:spPr>
          <a:xfrm>
            <a:off x="5919353" y="803564"/>
            <a:ext cx="2992581" cy="6095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کاربردها</a:t>
            </a:r>
            <a:endParaRPr lang="en-US" sz="3200" dirty="0">
              <a:ln>
                <a:solidFill>
                  <a:sysClr val="windowText" lastClr="000000"/>
                </a:solidFill>
              </a:ln>
              <a:solidFill>
                <a:sysClr val="windowText" lastClr="000000"/>
              </a:solidFill>
            </a:endParaRPr>
          </a:p>
        </p:txBody>
      </p:sp>
      <p:sp>
        <p:nvSpPr>
          <p:cNvPr id="11" name="Rounded Rectangle 10"/>
          <p:cNvSpPr/>
          <p:nvPr/>
        </p:nvSpPr>
        <p:spPr>
          <a:xfrm>
            <a:off x="2743200" y="0"/>
            <a:ext cx="3810000" cy="73775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مزایا و معایب و کاربردها  </a:t>
            </a:r>
            <a:endParaRPr lang="en-US" sz="3200" dirty="0">
              <a:ln>
                <a:solidFill>
                  <a:sysClr val="windowText" lastClr="000000"/>
                </a:solidFill>
              </a:ln>
              <a:solidFill>
                <a:sysClr val="windowText" lastClr="000000"/>
              </a:solidFill>
            </a:endParaRPr>
          </a:p>
        </p:txBody>
      </p:sp>
      <p:sp>
        <p:nvSpPr>
          <p:cNvPr id="12" name="Rounded Rectangle 11"/>
          <p:cNvSpPr/>
          <p:nvPr/>
        </p:nvSpPr>
        <p:spPr>
          <a:xfrm>
            <a:off x="4907971" y="1600201"/>
            <a:ext cx="4007430" cy="762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457200" indent="-457200" algn="just" rtl="1">
              <a:buFont typeface="Arial" panose="020B0604020202020204" pitchFamily="34" charset="0"/>
              <a:buChar char="•"/>
            </a:pPr>
            <a:r>
              <a:rPr lang="fa-IR" sz="3200" dirty="0" smtClean="0">
                <a:ln>
                  <a:solidFill>
                    <a:sysClr val="windowText" lastClr="000000"/>
                  </a:solidFill>
                </a:ln>
                <a:solidFill>
                  <a:sysClr val="windowText" lastClr="000000"/>
                </a:solidFill>
              </a:rPr>
              <a:t>رمزنگاری</a:t>
            </a:r>
            <a:endParaRPr lang="en-US" sz="3200" dirty="0">
              <a:ln>
                <a:solidFill>
                  <a:sysClr val="windowText" lastClr="000000"/>
                </a:solidFill>
              </a:ln>
              <a:solidFill>
                <a:sysClr val="windowText" lastClr="0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99" y="1148516"/>
            <a:ext cx="4842933" cy="2922168"/>
          </a:xfrm>
          <a:prstGeom prst="rect">
            <a:avLst/>
          </a:prstGeom>
        </p:spPr>
      </p:pic>
      <p:sp>
        <p:nvSpPr>
          <p:cNvPr id="14" name="Rounded Rectangle 13"/>
          <p:cNvSpPr/>
          <p:nvPr/>
        </p:nvSpPr>
        <p:spPr>
          <a:xfrm>
            <a:off x="4907971" y="2438400"/>
            <a:ext cx="4007430" cy="762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457200" indent="-457200" algn="just" rtl="1">
              <a:buFont typeface="Arial" panose="020B0604020202020204" pitchFamily="34" charset="0"/>
              <a:buChar char="•"/>
            </a:pPr>
            <a:r>
              <a:rPr lang="fa-IR" sz="3200" dirty="0" smtClean="0">
                <a:ln>
                  <a:solidFill>
                    <a:sysClr val="windowText" lastClr="000000"/>
                  </a:solidFill>
                </a:ln>
                <a:solidFill>
                  <a:sysClr val="windowText" lastClr="000000"/>
                </a:solidFill>
              </a:rPr>
              <a:t>شبکه‌ی کوانتومی</a:t>
            </a:r>
            <a:endParaRPr lang="en-US" sz="3200" dirty="0">
              <a:ln>
                <a:solidFill>
                  <a:sysClr val="windowText" lastClr="000000"/>
                </a:solidFill>
              </a:ln>
              <a:solidFill>
                <a:sysClr val="windowText" lastClr="000000"/>
              </a:solidFill>
            </a:endParaRPr>
          </a:p>
        </p:txBody>
      </p:sp>
      <p:sp>
        <p:nvSpPr>
          <p:cNvPr id="15" name="Rounded Rectangle 14"/>
          <p:cNvSpPr/>
          <p:nvPr/>
        </p:nvSpPr>
        <p:spPr>
          <a:xfrm>
            <a:off x="1323110" y="4191000"/>
            <a:ext cx="7592291" cy="762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457200" indent="-457200" algn="just" rtl="1">
              <a:buFont typeface="Arial" panose="020B0604020202020204" pitchFamily="34" charset="0"/>
              <a:buChar char="•"/>
            </a:pPr>
            <a:r>
              <a:rPr lang="fa-IR" sz="3200" dirty="0" smtClean="0">
                <a:ln>
                  <a:solidFill>
                    <a:sysClr val="windowText" lastClr="000000"/>
                  </a:solidFill>
                </a:ln>
                <a:solidFill>
                  <a:sysClr val="windowText" lastClr="000000"/>
                </a:solidFill>
              </a:rPr>
              <a:t>پردازش موازی در کاربردهای خاص </a:t>
            </a:r>
            <a:endParaRPr lang="en-US" sz="3200" dirty="0">
              <a:ln>
                <a:solidFill>
                  <a:sysClr val="windowText" lastClr="000000"/>
                </a:solidFill>
              </a:ln>
              <a:solidFill>
                <a:sysClr val="windowText" lastClr="000000"/>
              </a:solidFill>
            </a:endParaRPr>
          </a:p>
        </p:txBody>
      </p:sp>
      <p:sp>
        <p:nvSpPr>
          <p:cNvPr id="16" name="Rounded Rectangle 15"/>
          <p:cNvSpPr/>
          <p:nvPr/>
        </p:nvSpPr>
        <p:spPr>
          <a:xfrm>
            <a:off x="1295400" y="5105400"/>
            <a:ext cx="7592291" cy="762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457200" indent="-457200" algn="just" rtl="1">
              <a:buFont typeface="Arial" panose="020B0604020202020204" pitchFamily="34" charset="0"/>
              <a:buChar char="•"/>
            </a:pPr>
            <a:r>
              <a:rPr lang="fa-IR" sz="3200" dirty="0" smtClean="0">
                <a:ln>
                  <a:solidFill>
                    <a:sysClr val="windowText" lastClr="000000"/>
                  </a:solidFill>
                </a:ln>
                <a:solidFill>
                  <a:sysClr val="windowText" lastClr="000000"/>
                </a:solidFill>
              </a:rPr>
              <a:t>شبیه سازی مولکولی، شیمیایی و ... </a:t>
            </a:r>
            <a:endParaRPr lang="en-US" sz="3200" dirty="0">
              <a:ln>
                <a:solidFill>
                  <a:sysClr val="windowText" lastClr="000000"/>
                </a:solidFill>
              </a:ln>
              <a:solidFill>
                <a:sysClr val="windowText" lastClr="000000"/>
              </a:solidFill>
            </a:endParaRPr>
          </a:p>
        </p:txBody>
      </p:sp>
      <p:sp>
        <p:nvSpPr>
          <p:cNvPr id="17" name="Rounded Rectangle 16"/>
          <p:cNvSpPr/>
          <p:nvPr/>
        </p:nvSpPr>
        <p:spPr>
          <a:xfrm>
            <a:off x="4904504" y="3308684"/>
            <a:ext cx="4007430" cy="762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457200" indent="-457200" algn="just" rtl="1">
              <a:buFont typeface="Arial" panose="020B0604020202020204" pitchFamily="34" charset="0"/>
              <a:buChar char="•"/>
            </a:pPr>
            <a:r>
              <a:rPr lang="fa-IR" sz="3200" dirty="0" smtClean="0">
                <a:ln>
                  <a:solidFill>
                    <a:sysClr val="windowText" lastClr="000000"/>
                  </a:solidFill>
                </a:ln>
                <a:solidFill>
                  <a:sysClr val="windowText" lastClr="000000"/>
                </a:solidFill>
              </a:rPr>
              <a:t>تولید عدد تصادفی</a:t>
            </a:r>
            <a:endParaRPr lang="en-US" sz="3200" dirty="0">
              <a:ln>
                <a:solidFill>
                  <a:sysClr val="windowText" lastClr="000000"/>
                </a:solidFill>
              </a:ln>
              <a:solidFill>
                <a:sysClr val="windowText" lastClr="000000"/>
              </a:solidFill>
            </a:endParaRPr>
          </a:p>
        </p:txBody>
      </p:sp>
      <p:sp>
        <p:nvSpPr>
          <p:cNvPr id="13" name="Rounded Rectangle 12"/>
          <p:cNvSpPr/>
          <p:nvPr/>
        </p:nvSpPr>
        <p:spPr>
          <a:xfrm>
            <a:off x="27710" y="6283035"/>
            <a:ext cx="1295400" cy="533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a-IR" sz="2800" dirty="0" smtClean="0">
                <a:ln>
                  <a:solidFill>
                    <a:sysClr val="windowText" lastClr="000000"/>
                  </a:solidFill>
                </a:ln>
                <a:solidFill>
                  <a:sysClr val="windowText" lastClr="000000"/>
                </a:solidFill>
              </a:rPr>
              <a:t>12/15</a:t>
            </a:r>
            <a:endParaRPr lang="en-US" sz="2800"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1274534493"/>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876981" cy="1142999"/>
          </a:xfrm>
          <a:prstGeom prst="rect">
            <a:avLst/>
          </a:prstGeom>
        </p:spPr>
      </p:pic>
      <p:sp>
        <p:nvSpPr>
          <p:cNvPr id="6" name="Rounded Rectangle 5"/>
          <p:cNvSpPr/>
          <p:nvPr/>
        </p:nvSpPr>
        <p:spPr>
          <a:xfrm>
            <a:off x="6096000" y="838200"/>
            <a:ext cx="2672285" cy="6095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فناوری‌های نوین </a:t>
            </a:r>
            <a:endParaRPr lang="en-US" sz="3200" dirty="0">
              <a:ln>
                <a:solidFill>
                  <a:sysClr val="windowText" lastClr="000000"/>
                </a:solidFill>
              </a:ln>
              <a:solidFill>
                <a:sysClr val="windowText" lastClr="000000"/>
              </a:solidFill>
            </a:endParaRPr>
          </a:p>
        </p:txBody>
      </p:sp>
      <p:sp>
        <p:nvSpPr>
          <p:cNvPr id="9" name="Rounded Rectangle 8"/>
          <p:cNvSpPr/>
          <p:nvPr/>
        </p:nvSpPr>
        <p:spPr>
          <a:xfrm>
            <a:off x="2743200" y="0"/>
            <a:ext cx="3810000" cy="73775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فناوری‌های نوین</a:t>
            </a:r>
            <a:endParaRPr lang="en-US" sz="3200" dirty="0">
              <a:ln>
                <a:solidFill>
                  <a:sysClr val="windowText" lastClr="000000"/>
                </a:solidFill>
              </a:ln>
              <a:solidFill>
                <a:sysClr val="windowText" lastClr="000000"/>
              </a:solidFill>
            </a:endParaRPr>
          </a:p>
        </p:txBody>
      </p:sp>
      <p:sp>
        <p:nvSpPr>
          <p:cNvPr id="12" name="Rounded Rectangle 11"/>
          <p:cNvSpPr/>
          <p:nvPr/>
        </p:nvSpPr>
        <p:spPr>
          <a:xfrm>
            <a:off x="4907972" y="1600200"/>
            <a:ext cx="4007430" cy="213359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457200" indent="-457200" algn="just" rtl="1">
              <a:buFont typeface="Arial" panose="020B0604020202020204" pitchFamily="34" charset="0"/>
              <a:buChar char="•"/>
            </a:pPr>
            <a:r>
              <a:rPr lang="fa-IR" sz="3200" dirty="0" smtClean="0">
                <a:ln>
                  <a:solidFill>
                    <a:sysClr val="windowText" lastClr="000000"/>
                  </a:solidFill>
                </a:ln>
                <a:solidFill>
                  <a:sysClr val="windowText" lastClr="000000"/>
                </a:solidFill>
              </a:rPr>
              <a:t>کامپیوترهای کوانتومی به عنوان ماشین یادگیری (</a:t>
            </a:r>
            <a:r>
              <a:rPr lang="en-US" sz="3200" dirty="0" smtClean="0">
                <a:ln>
                  <a:solidFill>
                    <a:sysClr val="windowText" lastClr="000000"/>
                  </a:solidFill>
                </a:ln>
                <a:solidFill>
                  <a:sysClr val="windowText" lastClr="000000"/>
                </a:solidFill>
              </a:rPr>
              <a:t>QUQPAL</a:t>
            </a:r>
            <a:r>
              <a:rPr lang="fa-IR" sz="3200" dirty="0" smtClean="0">
                <a:ln>
                  <a:solidFill>
                    <a:sysClr val="windowText" lastClr="000000"/>
                  </a:solidFill>
                </a:ln>
                <a:solidFill>
                  <a:sysClr val="windowText" lastClr="000000"/>
                </a:solidFill>
              </a:rPr>
              <a:t>)</a:t>
            </a:r>
            <a:endParaRPr lang="en-US" sz="3200" dirty="0">
              <a:ln>
                <a:solidFill>
                  <a:sysClr val="windowText" lastClr="000000"/>
                </a:solidFill>
              </a:ln>
              <a:solidFill>
                <a:sysClr val="windowText" lastClr="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17617"/>
            <a:ext cx="4419600" cy="203917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256788"/>
            <a:ext cx="2781711" cy="47701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0311" y="3256788"/>
            <a:ext cx="1637889" cy="480101"/>
          </a:xfrm>
          <a:prstGeom prst="rect">
            <a:avLst/>
          </a:prstGeom>
        </p:spPr>
      </p:pic>
      <p:sp>
        <p:nvSpPr>
          <p:cNvPr id="11" name="Rounded Rectangle 10"/>
          <p:cNvSpPr/>
          <p:nvPr/>
        </p:nvSpPr>
        <p:spPr>
          <a:xfrm>
            <a:off x="228600" y="4137404"/>
            <a:ext cx="8539685" cy="89179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457200" indent="-457200" algn="just" rtl="1">
              <a:buFont typeface="Arial" panose="020B0604020202020204" pitchFamily="34" charset="0"/>
              <a:buChar char="•"/>
            </a:pPr>
            <a:r>
              <a:rPr lang="fa-IR" sz="3200" dirty="0" smtClean="0">
                <a:ln>
                  <a:solidFill>
                    <a:sysClr val="windowText" lastClr="000000"/>
                  </a:solidFill>
                </a:ln>
                <a:solidFill>
                  <a:sysClr val="windowText" lastClr="000000"/>
                </a:solidFill>
              </a:rPr>
              <a:t>استفاده از کامپیوترهای کوانتومی برای شبیه‌ساز کیهانی</a:t>
            </a:r>
            <a:endParaRPr lang="en-US" sz="3200" dirty="0">
              <a:ln>
                <a:solidFill>
                  <a:sysClr val="windowText" lastClr="000000"/>
                </a:solidFill>
              </a:ln>
              <a:solidFill>
                <a:sysClr val="windowText" lastClr="000000"/>
              </a:solidFill>
            </a:endParaRPr>
          </a:p>
        </p:txBody>
      </p:sp>
      <p:sp>
        <p:nvSpPr>
          <p:cNvPr id="15" name="Rounded Rectangle 14"/>
          <p:cNvSpPr/>
          <p:nvPr/>
        </p:nvSpPr>
        <p:spPr>
          <a:xfrm>
            <a:off x="228599" y="5181599"/>
            <a:ext cx="8539685" cy="89179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457200" indent="-457200" algn="just" rtl="1">
              <a:buFont typeface="Arial" panose="020B0604020202020204" pitchFamily="34" charset="0"/>
              <a:buChar char="•"/>
            </a:pPr>
            <a:r>
              <a:rPr lang="fa-IR" sz="3200" dirty="0" smtClean="0">
                <a:ln>
                  <a:solidFill>
                    <a:sysClr val="windowText" lastClr="000000"/>
                  </a:solidFill>
                </a:ln>
                <a:solidFill>
                  <a:sysClr val="windowText" lastClr="000000"/>
                </a:solidFill>
              </a:rPr>
              <a:t>ترکیب کوانتم با سلیکان (</a:t>
            </a:r>
            <a:r>
              <a:rPr lang="en-US" sz="2800" b="1" dirty="0">
                <a:solidFill>
                  <a:schemeClr val="tx1">
                    <a:lumMod val="95000"/>
                    <a:lumOff val="5000"/>
                  </a:schemeClr>
                </a:solidFill>
                <a:cs typeface="Times New Roman" pitchFamily="18" charset="0"/>
              </a:rPr>
              <a:t>Silicon Quantum </a:t>
            </a:r>
            <a:r>
              <a:rPr lang="en-US" sz="2800" b="1" dirty="0" smtClean="0">
                <a:solidFill>
                  <a:schemeClr val="tx1">
                    <a:lumMod val="95000"/>
                    <a:lumOff val="5000"/>
                  </a:schemeClr>
                </a:solidFill>
                <a:cs typeface="Times New Roman" pitchFamily="18" charset="0"/>
              </a:rPr>
              <a:t>Computer</a:t>
            </a:r>
            <a:r>
              <a:rPr lang="fa-IR" sz="2800" dirty="0">
                <a:ln>
                  <a:solidFill>
                    <a:sysClr val="windowText" lastClr="000000"/>
                  </a:solidFill>
                </a:ln>
                <a:solidFill>
                  <a:sysClr val="windowText" lastClr="000000"/>
                </a:solidFill>
              </a:rPr>
              <a:t>)</a:t>
            </a:r>
            <a:endParaRPr lang="en-US" sz="2800" dirty="0">
              <a:solidFill>
                <a:schemeClr val="tx1">
                  <a:lumMod val="95000"/>
                  <a:lumOff val="5000"/>
                </a:schemeClr>
              </a:solidFill>
              <a:latin typeface="Times New Roman" pitchFamily="18" charset="0"/>
              <a:cs typeface="Times New Roman" pitchFamily="18" charset="0"/>
            </a:endParaRPr>
          </a:p>
        </p:txBody>
      </p:sp>
      <p:sp>
        <p:nvSpPr>
          <p:cNvPr id="16" name="Rounded Rectangle 15"/>
          <p:cNvSpPr/>
          <p:nvPr/>
        </p:nvSpPr>
        <p:spPr>
          <a:xfrm>
            <a:off x="27710" y="6283035"/>
            <a:ext cx="1295400" cy="533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a-IR" sz="2800" dirty="0" smtClean="0">
                <a:ln>
                  <a:solidFill>
                    <a:sysClr val="windowText" lastClr="000000"/>
                  </a:solidFill>
                </a:ln>
                <a:solidFill>
                  <a:sysClr val="windowText" lastClr="000000"/>
                </a:solidFill>
              </a:rPr>
              <a:t>13/15</a:t>
            </a:r>
            <a:endParaRPr lang="en-US" sz="2800"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3983176361"/>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876981" cy="1142999"/>
          </a:xfrm>
          <a:prstGeom prst="rect">
            <a:avLst/>
          </a:prstGeom>
        </p:spPr>
      </p:pic>
      <p:sp>
        <p:nvSpPr>
          <p:cNvPr id="14" name="Rounded Rectangle 13"/>
          <p:cNvSpPr/>
          <p:nvPr/>
        </p:nvSpPr>
        <p:spPr>
          <a:xfrm>
            <a:off x="6096000" y="838200"/>
            <a:ext cx="2672285" cy="6095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فناوری‌های نوین </a:t>
            </a:r>
            <a:endParaRPr lang="en-US" sz="3200" dirty="0">
              <a:ln>
                <a:solidFill>
                  <a:sysClr val="windowText" lastClr="000000"/>
                </a:solidFill>
              </a:ln>
              <a:solidFill>
                <a:sysClr val="windowText" lastClr="000000"/>
              </a:solidFill>
            </a:endParaRPr>
          </a:p>
        </p:txBody>
      </p:sp>
      <p:sp>
        <p:nvSpPr>
          <p:cNvPr id="15" name="Rounded Rectangle 14"/>
          <p:cNvSpPr/>
          <p:nvPr/>
        </p:nvSpPr>
        <p:spPr>
          <a:xfrm>
            <a:off x="2743200" y="0"/>
            <a:ext cx="3810000" cy="73775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فناوری‌های نوین</a:t>
            </a:r>
            <a:endParaRPr lang="en-US" sz="3200" dirty="0">
              <a:ln>
                <a:solidFill>
                  <a:sysClr val="windowText" lastClr="000000"/>
                </a:solidFill>
              </a:ln>
              <a:solidFill>
                <a:sysClr val="windowText" lastClr="000000"/>
              </a:solidFill>
            </a:endParaRPr>
          </a:p>
        </p:txBody>
      </p:sp>
      <p:sp>
        <p:nvSpPr>
          <p:cNvPr id="16" name="Rounded Rectangle 15"/>
          <p:cNvSpPr/>
          <p:nvPr/>
        </p:nvSpPr>
        <p:spPr>
          <a:xfrm>
            <a:off x="675410" y="1600200"/>
            <a:ext cx="8092875" cy="9906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457200" indent="-457200" algn="just" rtl="1">
              <a:buFont typeface="Arial" panose="020B0604020202020204" pitchFamily="34" charset="0"/>
              <a:buChar char="•"/>
            </a:pPr>
            <a:r>
              <a:rPr lang="fa-IR" sz="3200" dirty="0" smtClean="0">
                <a:ln>
                  <a:solidFill>
                    <a:sysClr val="windowText" lastClr="000000"/>
                  </a:solidFill>
                </a:ln>
                <a:solidFill>
                  <a:sysClr val="windowText" lastClr="000000"/>
                </a:solidFill>
              </a:rPr>
              <a:t>گیت‌های سه‌بعدی کوبیت با قابلیت خود-اصلاحی</a:t>
            </a:r>
            <a:endParaRPr lang="en-US" sz="3200" dirty="0">
              <a:ln>
                <a:solidFill>
                  <a:sysClr val="windowText" lastClr="000000"/>
                </a:solidFill>
              </a:ln>
              <a:solidFill>
                <a:sysClr val="windowText" lastClr="000000"/>
              </a:solidFill>
            </a:endParaRPr>
          </a:p>
        </p:txBody>
      </p:sp>
      <p:sp>
        <p:nvSpPr>
          <p:cNvPr id="17" name="Rounded Rectangle 16"/>
          <p:cNvSpPr/>
          <p:nvPr/>
        </p:nvSpPr>
        <p:spPr>
          <a:xfrm>
            <a:off x="675411" y="2743200"/>
            <a:ext cx="8092874" cy="9906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457200" indent="-457200" algn="just" rtl="1">
              <a:buFont typeface="Arial" panose="020B0604020202020204" pitchFamily="34" charset="0"/>
              <a:buChar char="•"/>
            </a:pPr>
            <a:r>
              <a:rPr lang="fa-IR" sz="3200" dirty="0" smtClean="0">
                <a:ln>
                  <a:solidFill>
                    <a:sysClr val="windowText" lastClr="000000"/>
                  </a:solidFill>
                </a:ln>
                <a:solidFill>
                  <a:sysClr val="windowText" lastClr="000000"/>
                </a:solidFill>
              </a:rPr>
              <a:t>استفاده از </a:t>
            </a:r>
            <a:r>
              <a:rPr lang="en-US" sz="3200" dirty="0" smtClean="0">
                <a:ln>
                  <a:solidFill>
                    <a:sysClr val="windowText" lastClr="000000"/>
                  </a:solidFill>
                </a:ln>
                <a:solidFill>
                  <a:sysClr val="windowText" lastClr="000000"/>
                </a:solidFill>
              </a:rPr>
              <a:t>Quantum </a:t>
            </a:r>
            <a:r>
              <a:rPr lang="en-US" sz="3200" dirty="0">
                <a:ln>
                  <a:solidFill>
                    <a:sysClr val="windowText" lastClr="000000"/>
                  </a:solidFill>
                </a:ln>
                <a:solidFill>
                  <a:sysClr val="windowText" lastClr="000000"/>
                </a:solidFill>
              </a:rPr>
              <a:t>teleportation</a:t>
            </a:r>
            <a:r>
              <a:rPr lang="fa-IR" sz="3200" dirty="0" smtClean="0">
                <a:ln>
                  <a:solidFill>
                    <a:sysClr val="windowText" lastClr="000000"/>
                  </a:solidFill>
                </a:ln>
                <a:solidFill>
                  <a:sysClr val="windowText" lastClr="000000"/>
                </a:solidFill>
              </a:rPr>
              <a:t> برای انتقال اطلاعات در یک شبکه</a:t>
            </a:r>
            <a:endParaRPr lang="en-US" sz="3200" dirty="0">
              <a:ln>
                <a:solidFill>
                  <a:sysClr val="windowText" lastClr="000000"/>
                </a:solidFill>
              </a:ln>
              <a:solidFill>
                <a:sysClr val="windowText" lastClr="000000"/>
              </a:solidFill>
            </a:endParaRPr>
          </a:p>
        </p:txBody>
      </p:sp>
      <p:sp>
        <p:nvSpPr>
          <p:cNvPr id="10" name="Rounded Rectangle 9"/>
          <p:cNvSpPr/>
          <p:nvPr/>
        </p:nvSpPr>
        <p:spPr>
          <a:xfrm>
            <a:off x="675410" y="3886200"/>
            <a:ext cx="8092874" cy="1524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457200" indent="-457200" algn="just" rtl="1">
              <a:buFont typeface="Arial" panose="020B0604020202020204" pitchFamily="34" charset="0"/>
              <a:buChar char="•"/>
            </a:pPr>
            <a:r>
              <a:rPr lang="fa-IR" sz="3200" dirty="0" smtClean="0">
                <a:ln>
                  <a:solidFill>
                    <a:sysClr val="windowText" lastClr="000000"/>
                  </a:solidFill>
                </a:ln>
                <a:solidFill>
                  <a:sysClr val="windowText" lastClr="000000"/>
                </a:solidFill>
              </a:rPr>
              <a:t>الگوریتم‌های کوانتومی: الگوریتم‌های جدید مثل </a:t>
            </a:r>
            <a:r>
              <a:rPr lang="en-US" sz="3200" dirty="0" err="1" smtClean="0">
                <a:ln>
                  <a:solidFill>
                    <a:sysClr val="windowText" lastClr="000000"/>
                  </a:solidFill>
                </a:ln>
                <a:solidFill>
                  <a:sysClr val="windowText" lastClr="000000"/>
                </a:solidFill>
              </a:rPr>
              <a:t>Farhi</a:t>
            </a:r>
            <a:r>
              <a:rPr lang="fa-IR" sz="3200" dirty="0" smtClean="0">
                <a:ln>
                  <a:solidFill>
                    <a:sysClr val="windowText" lastClr="000000"/>
                  </a:solidFill>
                </a:ln>
                <a:solidFill>
                  <a:sysClr val="windowText" lastClr="000000"/>
                </a:solidFill>
              </a:rPr>
              <a:t> باعث می‌تواند از بعضی از الگوریتم‌های کلاسیکی را توسط </a:t>
            </a:r>
            <a:r>
              <a:rPr lang="en-US" sz="3200" dirty="0" smtClean="0">
                <a:ln>
                  <a:solidFill>
                    <a:sysClr val="windowText" lastClr="000000"/>
                  </a:solidFill>
                </a:ln>
                <a:solidFill>
                  <a:sysClr val="windowText" lastClr="000000"/>
                </a:solidFill>
              </a:rPr>
              <a:t>NAND</a:t>
            </a:r>
            <a:r>
              <a:rPr lang="fa-IR" sz="3200" dirty="0" smtClean="0">
                <a:ln>
                  <a:solidFill>
                    <a:sysClr val="windowText" lastClr="000000"/>
                  </a:solidFill>
                </a:ln>
                <a:solidFill>
                  <a:sysClr val="windowText" lastClr="000000"/>
                </a:solidFill>
              </a:rPr>
              <a:t> سه‌ورودی اجرا کند.  </a:t>
            </a:r>
            <a:endParaRPr lang="en-US" sz="3200" dirty="0">
              <a:ln>
                <a:solidFill>
                  <a:sysClr val="windowText" lastClr="000000"/>
                </a:solidFill>
              </a:ln>
              <a:solidFill>
                <a:sysClr val="windowText" lastClr="000000"/>
              </a:solidFill>
            </a:endParaRPr>
          </a:p>
        </p:txBody>
      </p:sp>
      <p:sp>
        <p:nvSpPr>
          <p:cNvPr id="11" name="Rounded Rectangle 10"/>
          <p:cNvSpPr/>
          <p:nvPr/>
        </p:nvSpPr>
        <p:spPr>
          <a:xfrm>
            <a:off x="675411" y="5562600"/>
            <a:ext cx="8092874" cy="9906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457200" indent="-457200" algn="just" rtl="1">
              <a:buFont typeface="Arial" panose="020B0604020202020204" pitchFamily="34" charset="0"/>
              <a:buChar char="•"/>
            </a:pPr>
            <a:r>
              <a:rPr lang="fa-IR" sz="3200" dirty="0" smtClean="0">
                <a:ln>
                  <a:solidFill>
                    <a:sysClr val="windowText" lastClr="000000"/>
                  </a:solidFill>
                </a:ln>
                <a:solidFill>
                  <a:sysClr val="windowText" lastClr="000000"/>
                </a:solidFill>
              </a:rPr>
              <a:t>کنترل سامانه‌ی کوانتومی روباز با استفاده از </a:t>
            </a:r>
            <a:r>
              <a:rPr lang="en-US" sz="3200" dirty="0" err="1" smtClean="0">
                <a:ln>
                  <a:solidFill>
                    <a:sysClr val="windowText" lastClr="000000"/>
                  </a:solidFill>
                </a:ln>
                <a:solidFill>
                  <a:sysClr val="windowText" lastClr="000000"/>
                </a:solidFill>
              </a:rPr>
              <a:t>trappe</a:t>
            </a:r>
            <a:r>
              <a:rPr lang="en-US" sz="3200" dirty="0" smtClean="0">
                <a:ln>
                  <a:solidFill>
                    <a:sysClr val="windowText" lastClr="000000"/>
                  </a:solidFill>
                </a:ln>
                <a:solidFill>
                  <a:sysClr val="windowText" lastClr="000000"/>
                </a:solidFill>
              </a:rPr>
              <a:t> ions</a:t>
            </a:r>
            <a:endParaRPr lang="en-US" sz="3200" dirty="0">
              <a:ln>
                <a:solidFill>
                  <a:sysClr val="windowText" lastClr="000000"/>
                </a:solidFill>
              </a:ln>
              <a:solidFill>
                <a:sysClr val="windowText" lastClr="000000"/>
              </a:solidFill>
            </a:endParaRPr>
          </a:p>
        </p:txBody>
      </p:sp>
      <p:sp>
        <p:nvSpPr>
          <p:cNvPr id="9" name="Rounded Rectangle 8"/>
          <p:cNvSpPr/>
          <p:nvPr/>
        </p:nvSpPr>
        <p:spPr>
          <a:xfrm>
            <a:off x="27710" y="6283035"/>
            <a:ext cx="1295400" cy="533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a-IR" sz="2800" dirty="0" smtClean="0">
                <a:ln>
                  <a:solidFill>
                    <a:sysClr val="windowText" lastClr="000000"/>
                  </a:solidFill>
                </a:ln>
                <a:solidFill>
                  <a:sysClr val="windowText" lastClr="000000"/>
                </a:solidFill>
              </a:rPr>
              <a:t>14/15</a:t>
            </a:r>
            <a:endParaRPr lang="en-US" sz="2800"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3878816459"/>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514600" y="0"/>
            <a:ext cx="4267200" cy="73775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جمع‌بندی </a:t>
            </a:r>
            <a:endParaRPr lang="en-US" sz="3200" dirty="0">
              <a:ln>
                <a:solidFill>
                  <a:sysClr val="windowText" lastClr="000000"/>
                </a:solidFill>
              </a:ln>
              <a:solidFill>
                <a:sysClr val="windowText" lastClr="0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876981" cy="1142999"/>
          </a:xfrm>
          <a:prstGeom prst="rect">
            <a:avLst/>
          </a:prstGeom>
        </p:spPr>
      </p:pic>
      <p:sp>
        <p:nvSpPr>
          <p:cNvPr id="10" name="Rounded Rectangle 9"/>
          <p:cNvSpPr/>
          <p:nvPr/>
        </p:nvSpPr>
        <p:spPr>
          <a:xfrm>
            <a:off x="876981" y="838200"/>
            <a:ext cx="8092873" cy="9906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457200" indent="-457200" algn="just" rtl="1">
              <a:buFont typeface="Arial" panose="020B0604020202020204" pitchFamily="34" charset="0"/>
              <a:buChar char="•"/>
            </a:pPr>
            <a:r>
              <a:rPr lang="fa-IR" sz="3200" dirty="0" smtClean="0">
                <a:ln>
                  <a:solidFill>
                    <a:sysClr val="windowText" lastClr="000000"/>
                  </a:solidFill>
                </a:ln>
                <a:solidFill>
                  <a:sysClr val="windowText" lastClr="000000"/>
                </a:solidFill>
              </a:rPr>
              <a:t>کامپیوترهای کوانتومی می‌تواند یکی از راه‌حل‌ها برای بعد از سلیکونی باشد. </a:t>
            </a:r>
            <a:endParaRPr lang="en-US" sz="3200" dirty="0">
              <a:ln>
                <a:solidFill>
                  <a:sysClr val="windowText" lastClr="000000"/>
                </a:solidFill>
              </a:ln>
              <a:solidFill>
                <a:sysClr val="windowText" lastClr="000000"/>
              </a:solidFill>
            </a:endParaRPr>
          </a:p>
        </p:txBody>
      </p:sp>
      <p:sp>
        <p:nvSpPr>
          <p:cNvPr id="11" name="Rounded Rectangle 10"/>
          <p:cNvSpPr/>
          <p:nvPr/>
        </p:nvSpPr>
        <p:spPr>
          <a:xfrm>
            <a:off x="876981" y="1828800"/>
            <a:ext cx="8092874" cy="9906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457200" indent="-457200" algn="just" rtl="1">
              <a:buFont typeface="Arial" panose="020B0604020202020204" pitchFamily="34" charset="0"/>
              <a:buChar char="•"/>
            </a:pPr>
            <a:r>
              <a:rPr lang="fa-IR" sz="3200" dirty="0" smtClean="0">
                <a:ln>
                  <a:solidFill>
                    <a:sysClr val="windowText" lastClr="000000"/>
                  </a:solidFill>
                </a:ln>
                <a:solidFill>
                  <a:sysClr val="windowText" lastClr="000000"/>
                </a:solidFill>
              </a:rPr>
              <a:t>کامپیوترهای کوانتومی با استفاده  خاصیت‌های فیزیک کوانتومی مثل درهم تنیدگی و برهم نهی ساخته می‌شود.</a:t>
            </a:r>
            <a:endParaRPr lang="en-US" sz="3200" dirty="0">
              <a:ln>
                <a:solidFill>
                  <a:sysClr val="windowText" lastClr="000000"/>
                </a:solidFill>
              </a:ln>
              <a:solidFill>
                <a:sysClr val="windowText" lastClr="000000"/>
              </a:solidFill>
            </a:endParaRPr>
          </a:p>
        </p:txBody>
      </p:sp>
      <p:sp>
        <p:nvSpPr>
          <p:cNvPr id="12" name="Rounded Rectangle 11"/>
          <p:cNvSpPr/>
          <p:nvPr/>
        </p:nvSpPr>
        <p:spPr>
          <a:xfrm>
            <a:off x="861534" y="2819400"/>
            <a:ext cx="8092874" cy="9906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457200" indent="-457200" algn="just" rtl="1">
              <a:buFont typeface="Arial" panose="020B0604020202020204" pitchFamily="34" charset="0"/>
              <a:buChar char="•"/>
            </a:pPr>
            <a:r>
              <a:rPr lang="fa-IR" sz="3200" dirty="0" smtClean="0">
                <a:ln>
                  <a:solidFill>
                    <a:sysClr val="windowText" lastClr="000000"/>
                  </a:solidFill>
                </a:ln>
                <a:solidFill>
                  <a:sysClr val="windowText" lastClr="000000"/>
                </a:solidFill>
              </a:rPr>
              <a:t>کامپیوترهای کوانتومی کاربردهای زیادی در رمزنگاری، موازی‌سازی، شبیه‌سازی، تولید اعداد تصادفی و غیره دارد.</a:t>
            </a:r>
            <a:endParaRPr lang="en-US" sz="3200" dirty="0">
              <a:ln>
                <a:solidFill>
                  <a:sysClr val="windowText" lastClr="000000"/>
                </a:solidFill>
              </a:ln>
              <a:solidFill>
                <a:sysClr val="windowText" lastClr="000000"/>
              </a:solidFill>
            </a:endParaRPr>
          </a:p>
        </p:txBody>
      </p:sp>
      <p:sp>
        <p:nvSpPr>
          <p:cNvPr id="13" name="Rounded Rectangle 12"/>
          <p:cNvSpPr/>
          <p:nvPr/>
        </p:nvSpPr>
        <p:spPr>
          <a:xfrm>
            <a:off x="876981" y="3810000"/>
            <a:ext cx="8092874" cy="1524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457200" indent="-457200" algn="just" rtl="1">
              <a:buFont typeface="Arial" panose="020B0604020202020204" pitchFamily="34" charset="0"/>
              <a:buChar char="•"/>
            </a:pPr>
            <a:r>
              <a:rPr lang="fa-IR" sz="3200" dirty="0" smtClean="0">
                <a:ln>
                  <a:solidFill>
                    <a:sysClr val="windowText" lastClr="000000"/>
                  </a:solidFill>
                </a:ln>
                <a:solidFill>
                  <a:sysClr val="windowText" lastClr="000000"/>
                </a:solidFill>
              </a:rPr>
              <a:t>تحقیقات زیادی درباره کامپیوترهای کوانتومی نظیر ماشین‌های یادگیری، شبیه‌سازی سامانه‌ها، ساخت گیت‌کوانتومی، الگوریتم‌های کوانتومی انجام می‌گیرد. </a:t>
            </a:r>
            <a:endParaRPr lang="en-US" sz="3200" dirty="0">
              <a:ln>
                <a:solidFill>
                  <a:sysClr val="windowText" lastClr="000000"/>
                </a:solidFill>
              </a:ln>
              <a:solidFill>
                <a:sysClr val="windowText" lastClr="000000"/>
              </a:solidFill>
            </a:endParaRPr>
          </a:p>
        </p:txBody>
      </p:sp>
      <p:sp>
        <p:nvSpPr>
          <p:cNvPr id="15" name="Rounded Rectangle 14"/>
          <p:cNvSpPr/>
          <p:nvPr/>
        </p:nvSpPr>
        <p:spPr>
          <a:xfrm>
            <a:off x="880992" y="5334000"/>
            <a:ext cx="8092874" cy="79663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457200" indent="-457200" algn="just" rtl="1">
              <a:buFont typeface="Arial" panose="020B0604020202020204" pitchFamily="34" charset="0"/>
              <a:buChar char="•"/>
            </a:pPr>
            <a:r>
              <a:rPr lang="fa-IR" sz="3200" dirty="0" smtClean="0">
                <a:ln>
                  <a:solidFill>
                    <a:sysClr val="windowText" lastClr="000000"/>
                  </a:solidFill>
                </a:ln>
                <a:solidFill>
                  <a:sysClr val="windowText" lastClr="000000"/>
                </a:solidFill>
              </a:rPr>
              <a:t>کامپیوتر‌های کوانتومی تازه در حال متولد شدن هستند.</a:t>
            </a:r>
            <a:endParaRPr lang="en-US" sz="3200" dirty="0">
              <a:ln>
                <a:solidFill>
                  <a:sysClr val="windowText" lastClr="000000"/>
                </a:solidFill>
              </a:ln>
              <a:solidFill>
                <a:sysClr val="windowText" lastClr="000000"/>
              </a:solidFill>
            </a:endParaRPr>
          </a:p>
        </p:txBody>
      </p:sp>
      <p:sp>
        <p:nvSpPr>
          <p:cNvPr id="9" name="Rounded Rectangle 8"/>
          <p:cNvSpPr/>
          <p:nvPr/>
        </p:nvSpPr>
        <p:spPr>
          <a:xfrm>
            <a:off x="27710" y="6283035"/>
            <a:ext cx="1295400" cy="533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a-IR" sz="2800" dirty="0" smtClean="0">
                <a:ln>
                  <a:solidFill>
                    <a:sysClr val="windowText" lastClr="000000"/>
                  </a:solidFill>
                </a:ln>
                <a:solidFill>
                  <a:sysClr val="windowText" lastClr="000000"/>
                </a:solidFill>
              </a:rPr>
              <a:t>15/15</a:t>
            </a:r>
            <a:endParaRPr lang="en-US" sz="2800"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376557720"/>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743200" y="1"/>
            <a:ext cx="3810000" cy="533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مراجع </a:t>
            </a:r>
            <a:endParaRPr lang="en-US" sz="3200" dirty="0">
              <a:ln>
                <a:solidFill>
                  <a:sysClr val="windowText" lastClr="000000"/>
                </a:solidFill>
              </a:ln>
              <a:solidFill>
                <a:sysClr val="windowText" lastClr="00000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
            <a:ext cx="409258" cy="533399"/>
          </a:xfrm>
          <a:prstGeom prst="rect">
            <a:avLst/>
          </a:prstGeom>
        </p:spPr>
      </p:pic>
      <p:sp>
        <p:nvSpPr>
          <p:cNvPr id="9" name="Rectangle 8"/>
          <p:cNvSpPr/>
          <p:nvPr/>
        </p:nvSpPr>
        <p:spPr>
          <a:xfrm>
            <a:off x="266701" y="609600"/>
            <a:ext cx="8648699" cy="6172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[1]	T. D. Ladd, F. </a:t>
            </a:r>
            <a:r>
              <a:rPr lang="en-US" sz="1700" dirty="0" err="1">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Jelezko</a:t>
            </a:r>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 R. </a:t>
            </a:r>
            <a:r>
              <a:rPr lang="en-US" sz="1700" dirty="0" err="1">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Laflamme</a:t>
            </a:r>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 Y. Nakamura, C. Monroe, and J. L. O’Brien, "Quantum computers," Nature, vol. 464, pp. 45-53, 2010.</a:t>
            </a:r>
          </a:p>
          <a:p>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[2]	C. A. Pérez-Delgado and P. </a:t>
            </a:r>
            <a:r>
              <a:rPr lang="en-US" sz="1700" dirty="0" err="1">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Kok</a:t>
            </a:r>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 "Quantum computers: Definition and implementations," Physical Review A, vol. 83, p. 012303, 2011.</a:t>
            </a:r>
          </a:p>
          <a:p>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[3]	S. Lloyd, "The universe as quantum computer," </a:t>
            </a:r>
            <a:r>
              <a:rPr lang="en-US" sz="1700" dirty="0" err="1">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arXiv</a:t>
            </a:r>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 preprint arXiv:1312.4455, 2013.</a:t>
            </a:r>
          </a:p>
          <a:p>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[4]	D. Bacon and W. </a:t>
            </a:r>
            <a:r>
              <a:rPr lang="en-US" sz="1700" dirty="0" err="1">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VAn</a:t>
            </a:r>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 </a:t>
            </a:r>
            <a:r>
              <a:rPr lang="en-US" sz="1700" dirty="0" err="1">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DAm</a:t>
            </a:r>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 "Recent progress in quantum algorithms," Communications of the ACM, vol. 53, pp. 84-93, 2010.</a:t>
            </a:r>
          </a:p>
          <a:p>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[5]	M. Reed, L. </a:t>
            </a:r>
            <a:r>
              <a:rPr lang="en-US" sz="1700" dirty="0" err="1">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DiCarlo</a:t>
            </a:r>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 S. </a:t>
            </a:r>
            <a:r>
              <a:rPr lang="en-US" sz="1700" dirty="0" err="1">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Nigg</a:t>
            </a:r>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 L. Sun, L. </a:t>
            </a:r>
            <a:r>
              <a:rPr lang="en-US" sz="1700" dirty="0" err="1">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Frunzio</a:t>
            </a:r>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 S. </a:t>
            </a:r>
            <a:r>
              <a:rPr lang="en-US" sz="1700" dirty="0" err="1">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Girvin</a:t>
            </a:r>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 et al., "Realization of three-</a:t>
            </a:r>
            <a:r>
              <a:rPr lang="en-US" sz="1700" dirty="0" err="1">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qubit</a:t>
            </a:r>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 quantum error correction with superconducting circuits," Nature, vol. 482, pp. 382-385, 2012.</a:t>
            </a:r>
          </a:p>
          <a:p>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[6]	A. D. </a:t>
            </a:r>
            <a:r>
              <a:rPr lang="en-US" sz="1700" dirty="0" err="1">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Vos</a:t>
            </a:r>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 and S. D. </a:t>
            </a:r>
            <a:r>
              <a:rPr lang="en-US" sz="1700" dirty="0" err="1">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Baerdemacker</a:t>
            </a:r>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 "Symmetry groups for the decomposition of reversible computers, quantum computers, and computers in between," Symmetry, vol. 3, pp. 305-324, 2011.</a:t>
            </a:r>
          </a:p>
          <a:p>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[7]	M. Van den Nest, "Universal quantum computation with little entanglement," Physical review letters, vol. 110, p. 060504, 2013.</a:t>
            </a:r>
          </a:p>
          <a:p>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[8]	X.-S. Ma, T. </a:t>
            </a:r>
            <a:r>
              <a:rPr lang="en-US" sz="1700" dirty="0" err="1">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Herbst</a:t>
            </a:r>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 T. </a:t>
            </a:r>
            <a:r>
              <a:rPr lang="en-US" sz="1700" dirty="0" err="1">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Scheidl</a:t>
            </a:r>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 D. Wang, S. </a:t>
            </a:r>
            <a:r>
              <a:rPr lang="en-US" sz="1700" dirty="0" err="1">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Kropatschek</a:t>
            </a:r>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 W. Naylor, et al., "Quantum teleportation over 143 </a:t>
            </a:r>
            <a:r>
              <a:rPr lang="en-US" sz="1700" dirty="0" err="1">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kilometres</a:t>
            </a:r>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 using active feed-forward," Nature, vol. 489, pp. 269-273, 2012.</a:t>
            </a:r>
          </a:p>
          <a:p>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[9]	R. Cleve, A. </a:t>
            </a:r>
            <a:r>
              <a:rPr lang="en-US" sz="1700" dirty="0" err="1">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Ekert</a:t>
            </a:r>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 C. </a:t>
            </a:r>
            <a:r>
              <a:rPr lang="en-US" sz="1700" dirty="0" err="1">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Macchiavello</a:t>
            </a:r>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 and M. </a:t>
            </a:r>
            <a:r>
              <a:rPr lang="en-US" sz="1700" dirty="0" err="1">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Mosca</a:t>
            </a:r>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 "Quantum algorithms revisited," Proceedings of the Royal Society of London. Series A: Mathematical, Physical and Engineering Sciences, vol. 454, pp. 339-354, 1998.</a:t>
            </a:r>
          </a:p>
          <a:p>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[10]	J. T. Barreiro, M. Müller, P. Schindler, D. </a:t>
            </a:r>
            <a:r>
              <a:rPr lang="en-US" sz="1700" dirty="0" err="1">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Nigg</a:t>
            </a:r>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 T. </a:t>
            </a:r>
            <a:r>
              <a:rPr lang="en-US" sz="1700" dirty="0" err="1">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Monz</a:t>
            </a:r>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 M. </a:t>
            </a:r>
            <a:r>
              <a:rPr lang="en-US" sz="1700" dirty="0" err="1">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Chwalla</a:t>
            </a:r>
            <a:r>
              <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 et al., "An open-system quantum simulator with trapped ions," Nature, vol. 470, pp. 486-491, 2011.</a:t>
            </a:r>
          </a:p>
          <a:p>
            <a:endParaRPr lang="en-US" sz="17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238509"/>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2" y="-12032"/>
            <a:ext cx="9160042" cy="6870032"/>
          </a:xfrm>
          <a:prstGeom prst="rect">
            <a:avLst/>
          </a:prstGeom>
        </p:spPr>
      </p:pic>
      <p:sp>
        <p:nvSpPr>
          <p:cNvPr id="6" name="TextBox 5"/>
          <p:cNvSpPr txBox="1"/>
          <p:nvPr/>
        </p:nvSpPr>
        <p:spPr>
          <a:xfrm>
            <a:off x="-76200" y="-12032"/>
            <a:ext cx="3200400" cy="55399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fa-IR"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با تشکر از توجه شما</a:t>
            </a:r>
            <a:endPar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1915702"/>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505200" y="1672931"/>
            <a:ext cx="4544287" cy="73775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مقدمه </a:t>
            </a:r>
            <a:endParaRPr lang="en-US" sz="3200" dirty="0">
              <a:ln>
                <a:solidFill>
                  <a:sysClr val="windowText" lastClr="000000"/>
                </a:solidFill>
              </a:ln>
              <a:solidFill>
                <a:sysClr val="windowText" lastClr="000000"/>
              </a:solidFill>
            </a:endParaRPr>
          </a:p>
        </p:txBody>
      </p:sp>
      <p:sp>
        <p:nvSpPr>
          <p:cNvPr id="19" name="Rounded Rectangle 18"/>
          <p:cNvSpPr/>
          <p:nvPr/>
        </p:nvSpPr>
        <p:spPr>
          <a:xfrm>
            <a:off x="3505201" y="2628897"/>
            <a:ext cx="4544286" cy="73775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اصول اولیه کامپیوترهای کوانتومی</a:t>
            </a:r>
            <a:endParaRPr lang="en-US" sz="3200" dirty="0">
              <a:ln>
                <a:solidFill>
                  <a:sysClr val="windowText" lastClr="000000"/>
                </a:solidFill>
              </a:ln>
              <a:solidFill>
                <a:sysClr val="windowText" lastClr="000000"/>
              </a:solidFill>
            </a:endParaRPr>
          </a:p>
        </p:txBody>
      </p:sp>
      <p:sp>
        <p:nvSpPr>
          <p:cNvPr id="20" name="Rounded Rectangle 19"/>
          <p:cNvSpPr/>
          <p:nvPr/>
        </p:nvSpPr>
        <p:spPr>
          <a:xfrm>
            <a:off x="3505202" y="3581400"/>
            <a:ext cx="4544288" cy="73775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مزایا و معایب و کاربردها</a:t>
            </a:r>
            <a:endParaRPr lang="en-US" sz="3200" dirty="0">
              <a:ln>
                <a:solidFill>
                  <a:sysClr val="windowText" lastClr="000000"/>
                </a:solidFill>
              </a:ln>
              <a:solidFill>
                <a:sysClr val="windowText" lastClr="000000"/>
              </a:solidFill>
            </a:endParaRPr>
          </a:p>
        </p:txBody>
      </p:sp>
      <p:sp>
        <p:nvSpPr>
          <p:cNvPr id="21" name="Rounded Rectangle 20"/>
          <p:cNvSpPr/>
          <p:nvPr/>
        </p:nvSpPr>
        <p:spPr>
          <a:xfrm>
            <a:off x="3505200" y="621722"/>
            <a:ext cx="4544288" cy="73775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فهرست مطالب </a:t>
            </a:r>
            <a:endParaRPr lang="en-US" sz="3200" dirty="0">
              <a:ln>
                <a:solidFill>
                  <a:sysClr val="windowText" lastClr="000000"/>
                </a:solidFill>
              </a:ln>
              <a:solidFill>
                <a:sysClr val="windowText" lastClr="000000"/>
              </a:solidFill>
            </a:endParaRPr>
          </a:p>
        </p:txBody>
      </p:sp>
      <p:sp>
        <p:nvSpPr>
          <p:cNvPr id="22" name="Rounded Rectangle 21"/>
          <p:cNvSpPr/>
          <p:nvPr/>
        </p:nvSpPr>
        <p:spPr>
          <a:xfrm>
            <a:off x="3505202" y="4495800"/>
            <a:ext cx="4544287" cy="73775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فناوری‌های جدید</a:t>
            </a:r>
            <a:endParaRPr lang="en-US" sz="3200" dirty="0">
              <a:ln>
                <a:solidFill>
                  <a:sysClr val="windowText" lastClr="000000"/>
                </a:solidFill>
              </a:ln>
              <a:solidFill>
                <a:sysClr val="windowText" lastClr="000000"/>
              </a:solidFill>
            </a:endParaRPr>
          </a:p>
        </p:txBody>
      </p:sp>
      <p:sp>
        <p:nvSpPr>
          <p:cNvPr id="9" name="Rounded Rectangle 8"/>
          <p:cNvSpPr/>
          <p:nvPr/>
        </p:nvSpPr>
        <p:spPr>
          <a:xfrm>
            <a:off x="3505202" y="5486400"/>
            <a:ext cx="4523505" cy="73775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جمع‌بندی</a:t>
            </a:r>
            <a:endParaRPr lang="en-US" sz="3200" dirty="0">
              <a:ln>
                <a:solidFill>
                  <a:sysClr val="windowText" lastClr="000000"/>
                </a:solidFill>
              </a:ln>
              <a:solidFill>
                <a:sysClr val="windowText" lastClr="000000"/>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876981" cy="1142999"/>
          </a:xfrm>
          <a:prstGeom prst="rect">
            <a:avLst/>
          </a:prstGeom>
        </p:spPr>
      </p:pic>
    </p:spTree>
    <p:extLst>
      <p:ext uri="{BB962C8B-B14F-4D97-AF65-F5344CB8AC3E}">
        <p14:creationId xmlns:p14="http://schemas.microsoft.com/office/powerpoint/2010/main" val="490061942"/>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743200" y="0"/>
            <a:ext cx="3810000" cy="73775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مقدمه </a:t>
            </a:r>
            <a:endParaRPr lang="en-US" sz="3200" dirty="0">
              <a:ln>
                <a:solidFill>
                  <a:sysClr val="windowText" lastClr="000000"/>
                </a:solidFill>
              </a:ln>
              <a:solidFill>
                <a:sysClr val="windowText" lastClr="00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876981" cy="1142999"/>
          </a:xfrm>
          <a:prstGeom prst="rect">
            <a:avLst/>
          </a:prstGeom>
        </p:spPr>
      </p:pic>
      <p:sp>
        <p:nvSpPr>
          <p:cNvPr id="10" name="Rounded Rectangle 9"/>
          <p:cNvSpPr/>
          <p:nvPr/>
        </p:nvSpPr>
        <p:spPr>
          <a:xfrm>
            <a:off x="3581400" y="786245"/>
            <a:ext cx="5285511" cy="50915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چکیده بحث:</a:t>
            </a:r>
            <a:r>
              <a:rPr lang="fa-IR" sz="3200" dirty="0" smtClean="0">
                <a:ln>
                  <a:solidFill>
                    <a:sysClr val="windowText" lastClr="000000"/>
                  </a:solidFill>
                </a:ln>
                <a:solidFill>
                  <a:sysClr val="windowText" lastClr="000000"/>
                </a:solidFill>
              </a:rPr>
              <a:t> </a:t>
            </a:r>
            <a:endParaRPr lang="fa-IR" sz="3200" dirty="0">
              <a:ln>
                <a:solidFill>
                  <a:sysClr val="windowText" lastClr="000000"/>
                </a:solidFill>
              </a:ln>
              <a:solidFill>
                <a:sysClr val="windowText" lastClr="000000"/>
              </a:solidFill>
            </a:endParaRPr>
          </a:p>
        </p:txBody>
      </p:sp>
      <p:sp>
        <p:nvSpPr>
          <p:cNvPr id="7" name="Rounded Rectangle 6"/>
          <p:cNvSpPr/>
          <p:nvPr/>
        </p:nvSpPr>
        <p:spPr>
          <a:xfrm>
            <a:off x="304801" y="1407693"/>
            <a:ext cx="8562110" cy="491690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457200" indent="-457200" algn="just" rtl="1">
              <a:buFont typeface="Arial" panose="020B0604020202020204" pitchFamily="34" charset="0"/>
              <a:buChar char="•"/>
            </a:pPr>
            <a:r>
              <a:rPr lang="fa-IR" sz="2800" dirty="0">
                <a:ln>
                  <a:solidFill>
                    <a:sysClr val="windowText" lastClr="000000"/>
                  </a:solidFill>
                </a:ln>
                <a:solidFill>
                  <a:sysClr val="windowText" lastClr="000000"/>
                </a:solidFill>
              </a:rPr>
              <a:t>کامپیوترهای کوانتومی از اصول‌ فیزیک کوانتومی مثل اصل برهم‌نهی، درهم‌تنیدگی، اصل عدم قطعیت و غیره ساخت می‌شود. شرکت </a:t>
            </a:r>
            <a:r>
              <a:rPr lang="en-US" sz="2800" dirty="0">
                <a:ln>
                  <a:solidFill>
                    <a:sysClr val="windowText" lastClr="000000"/>
                  </a:solidFill>
                </a:ln>
                <a:solidFill>
                  <a:sysClr val="windowText" lastClr="000000"/>
                </a:solidFill>
              </a:rPr>
              <a:t>D-wave </a:t>
            </a:r>
            <a:r>
              <a:rPr lang="fa-IR" sz="2800" dirty="0">
                <a:ln>
                  <a:solidFill>
                    <a:sysClr val="windowText" lastClr="000000"/>
                  </a:solidFill>
                </a:ln>
                <a:solidFill>
                  <a:sysClr val="windowText" lastClr="000000"/>
                </a:solidFill>
              </a:rPr>
              <a:t>اولین کامپیوترهای کوانتومی را در سال‌های 2011 و 2013 به دنیا عرضه کرد. تحقیقات زیادی در زمینه‌ استفاده از کامپیوترهای کوانتومی به عنوان ماشین‌های یادگیری، استفاده از آن‌ها در شبیه‌سازی سامانه‌های بسیار پیچیده می‌شود. همچنین تحقیقات در زمینه ساخت گیت‌های کوبیت که قابلیت خوداصلاحی و اطمینان دارند انجام می‌شود. الگوریتم‌های کوانتومی یکی از نیازهای اولیه کامپیوترهای کوانتومی برای استفاده از آنها است و در زمینه که بتوان الگوریتم‌های کلاسیکی را هم توسط کامپیوترهای کوانتومی پیاده‌سازی کرد، می‌شود.</a:t>
            </a:r>
            <a:endParaRPr lang="en-US" sz="2800" dirty="0">
              <a:ln>
                <a:solidFill>
                  <a:sysClr val="windowText" lastClr="000000"/>
                </a:solidFill>
              </a:ln>
              <a:solidFill>
                <a:sysClr val="windowText" lastClr="000000"/>
              </a:solidFill>
            </a:endParaRPr>
          </a:p>
        </p:txBody>
      </p:sp>
      <p:sp>
        <p:nvSpPr>
          <p:cNvPr id="8" name="Rounded Rectangle 7"/>
          <p:cNvSpPr/>
          <p:nvPr/>
        </p:nvSpPr>
        <p:spPr>
          <a:xfrm>
            <a:off x="27710" y="6283035"/>
            <a:ext cx="1295400" cy="533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a-IR" sz="2800" dirty="0" smtClean="0">
                <a:ln>
                  <a:solidFill>
                    <a:sysClr val="windowText" lastClr="000000"/>
                  </a:solidFill>
                </a:ln>
                <a:solidFill>
                  <a:sysClr val="windowText" lastClr="000000"/>
                </a:solidFill>
              </a:rPr>
              <a:t>1/15</a:t>
            </a:r>
            <a:endParaRPr lang="en-US" sz="2800"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3189590857"/>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743200" y="0"/>
            <a:ext cx="3810000" cy="73775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مقدمه </a:t>
            </a:r>
            <a:endParaRPr lang="en-US" sz="3200" dirty="0">
              <a:ln>
                <a:solidFill>
                  <a:sysClr val="windowText" lastClr="000000"/>
                </a:solidFill>
              </a:ln>
              <a:solidFill>
                <a:sysClr val="windowText" lastClr="0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876981" cy="1142999"/>
          </a:xfrm>
          <a:prstGeom prst="rect">
            <a:avLst/>
          </a:prstGeom>
        </p:spPr>
      </p:pic>
      <p:sp>
        <p:nvSpPr>
          <p:cNvPr id="10" name="Rounded Rectangle 9"/>
          <p:cNvSpPr/>
          <p:nvPr/>
        </p:nvSpPr>
        <p:spPr>
          <a:xfrm>
            <a:off x="3581400" y="786245"/>
            <a:ext cx="5285511" cy="71350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روند تکامل کامپیوترهای کلاسیکی </a:t>
            </a:r>
            <a:endParaRPr lang="fa-IR" sz="3200" dirty="0">
              <a:ln>
                <a:solidFill>
                  <a:sysClr val="windowText" lastClr="000000"/>
                </a:solidFill>
              </a:ln>
              <a:solidFill>
                <a:sysClr val="windowText" lastClr="000000"/>
              </a:solidFill>
            </a:endParaRPr>
          </a:p>
        </p:txBody>
      </p:sp>
      <p:graphicFrame>
        <p:nvGraphicFramePr>
          <p:cNvPr id="6" name="Diagram 5"/>
          <p:cNvGraphicFramePr/>
          <p:nvPr>
            <p:extLst>
              <p:ext uri="{D42A27DB-BD31-4B8C-83A1-F6EECF244321}">
                <p14:modId xmlns:p14="http://schemas.microsoft.com/office/powerpoint/2010/main" val="50197179"/>
              </p:ext>
            </p:extLst>
          </p:nvPr>
        </p:nvGraphicFramePr>
        <p:xfrm>
          <a:off x="1447800" y="1752599"/>
          <a:ext cx="7391400" cy="4530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27710" y="6283035"/>
            <a:ext cx="1295400" cy="533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a-IR" sz="2800" dirty="0" smtClean="0">
                <a:ln>
                  <a:solidFill>
                    <a:sysClr val="windowText" lastClr="000000"/>
                  </a:solidFill>
                </a:ln>
                <a:solidFill>
                  <a:sysClr val="windowText" lastClr="000000"/>
                </a:solidFill>
              </a:rPr>
              <a:t>2/15</a:t>
            </a:r>
            <a:endParaRPr lang="en-US" sz="2800"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1074334708"/>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743200" y="0"/>
            <a:ext cx="3810000" cy="73775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مقدمه </a:t>
            </a:r>
            <a:endParaRPr lang="en-US" sz="3200" dirty="0">
              <a:ln>
                <a:solidFill>
                  <a:sysClr val="windowText" lastClr="000000"/>
                </a:solidFill>
              </a:ln>
              <a:solidFill>
                <a:sysClr val="windowText" lastClr="0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876981" cy="1142999"/>
          </a:xfrm>
          <a:prstGeom prst="rect">
            <a:avLst/>
          </a:prstGeom>
        </p:spPr>
      </p:pic>
      <p:sp>
        <p:nvSpPr>
          <p:cNvPr id="8" name="Rounded Rectangle 7"/>
          <p:cNvSpPr/>
          <p:nvPr/>
        </p:nvSpPr>
        <p:spPr>
          <a:xfrm>
            <a:off x="1066801" y="1676400"/>
            <a:ext cx="7800110" cy="69272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457200" indent="-457200" algn="r" rtl="1">
              <a:buFont typeface="Arial" panose="020B0604020202020204" pitchFamily="34" charset="0"/>
              <a:buChar char="•"/>
            </a:pPr>
            <a:r>
              <a:rPr lang="fa-IR" sz="3200" dirty="0" smtClean="0">
                <a:ln>
                  <a:solidFill>
                    <a:sysClr val="windowText" lastClr="000000"/>
                  </a:solidFill>
                </a:ln>
                <a:solidFill>
                  <a:sysClr val="windowText" lastClr="000000"/>
                </a:solidFill>
              </a:rPr>
              <a:t>ماشین‌های با دقت و سرعت بالا</a:t>
            </a:r>
            <a:endParaRPr lang="en-US" sz="3200" dirty="0">
              <a:ln>
                <a:solidFill>
                  <a:sysClr val="windowText" lastClr="000000"/>
                </a:solidFill>
              </a:ln>
              <a:solidFill>
                <a:sysClr val="windowText" lastClr="000000"/>
              </a:solidFill>
            </a:endParaRPr>
          </a:p>
        </p:txBody>
      </p:sp>
      <p:sp>
        <p:nvSpPr>
          <p:cNvPr id="9" name="Rounded Rectangle 8"/>
          <p:cNvSpPr/>
          <p:nvPr/>
        </p:nvSpPr>
        <p:spPr>
          <a:xfrm>
            <a:off x="3886200" y="786245"/>
            <a:ext cx="4980711" cy="71350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خصوصیت کامپیوترهای کلاسیکی </a:t>
            </a:r>
            <a:endParaRPr lang="fa-IR" sz="3200" dirty="0">
              <a:ln>
                <a:solidFill>
                  <a:sysClr val="windowText" lastClr="000000"/>
                </a:solidFill>
              </a:ln>
              <a:solidFill>
                <a:sysClr val="windowText" lastClr="000000"/>
              </a:solidFill>
            </a:endParaRPr>
          </a:p>
        </p:txBody>
      </p:sp>
      <p:sp>
        <p:nvSpPr>
          <p:cNvPr id="10" name="Rounded Rectangle 9"/>
          <p:cNvSpPr/>
          <p:nvPr/>
        </p:nvSpPr>
        <p:spPr>
          <a:xfrm>
            <a:off x="1066801" y="2590800"/>
            <a:ext cx="7800110" cy="609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457200" indent="-457200" algn="r" rtl="1">
              <a:buFont typeface="Arial" panose="020B0604020202020204" pitchFamily="34" charset="0"/>
              <a:buChar char="•"/>
            </a:pPr>
            <a:r>
              <a:rPr lang="fa-IR" sz="3200" dirty="0" smtClean="0">
                <a:ln>
                  <a:solidFill>
                    <a:sysClr val="windowText" lastClr="000000"/>
                  </a:solidFill>
                </a:ln>
                <a:solidFill>
                  <a:sysClr val="windowText" lastClr="000000"/>
                </a:solidFill>
              </a:rPr>
              <a:t>بدل شدن به قسمتی از زندگی</a:t>
            </a:r>
            <a:endParaRPr lang="en-US" sz="3200" dirty="0">
              <a:ln>
                <a:solidFill>
                  <a:sysClr val="windowText" lastClr="000000"/>
                </a:solidFill>
              </a:ln>
              <a:solidFill>
                <a:sysClr val="windowText" lastClr="000000"/>
              </a:solidFill>
            </a:endParaRPr>
          </a:p>
        </p:txBody>
      </p:sp>
      <p:sp>
        <p:nvSpPr>
          <p:cNvPr id="11" name="Rounded Rectangle 10"/>
          <p:cNvSpPr/>
          <p:nvPr/>
        </p:nvSpPr>
        <p:spPr>
          <a:xfrm>
            <a:off x="1066801" y="3429000"/>
            <a:ext cx="7800110"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457200" indent="-457200" algn="just" rtl="1">
              <a:buFont typeface="Arial" panose="020B0604020202020204" pitchFamily="34" charset="0"/>
              <a:buChar char="•"/>
            </a:pPr>
            <a:r>
              <a:rPr lang="fa-IR" sz="3200" dirty="0" smtClean="0">
                <a:ln>
                  <a:solidFill>
                    <a:sysClr val="windowText" lastClr="000000"/>
                  </a:solidFill>
                </a:ln>
                <a:solidFill>
                  <a:sysClr val="windowText" lastClr="000000"/>
                </a:solidFill>
              </a:rPr>
              <a:t>انجام دادن عملیات پیچیده مثل شبیه‌سازی یک آزمایش را به راحتی انجام می‌دهد.</a:t>
            </a:r>
            <a:endParaRPr lang="en-US" sz="3200" dirty="0">
              <a:ln>
                <a:solidFill>
                  <a:sysClr val="windowText" lastClr="000000"/>
                </a:solidFill>
              </a:ln>
              <a:solidFill>
                <a:sysClr val="windowText" lastClr="000000"/>
              </a:solidFill>
            </a:endParaRPr>
          </a:p>
        </p:txBody>
      </p:sp>
      <p:sp>
        <p:nvSpPr>
          <p:cNvPr id="12" name="Rounded Rectangle 11"/>
          <p:cNvSpPr/>
          <p:nvPr/>
        </p:nvSpPr>
        <p:spPr>
          <a:xfrm>
            <a:off x="1007916" y="4572000"/>
            <a:ext cx="7800110" cy="1219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457200" indent="-457200" algn="r" rtl="1">
              <a:buFont typeface="Arial" panose="020B0604020202020204" pitchFamily="34" charset="0"/>
              <a:buChar char="•"/>
            </a:pPr>
            <a:r>
              <a:rPr lang="fa-IR" sz="3200" dirty="0" smtClean="0">
                <a:ln>
                  <a:solidFill>
                    <a:sysClr val="windowText" lastClr="000000"/>
                  </a:solidFill>
                </a:ln>
                <a:solidFill>
                  <a:sysClr val="windowText" lastClr="000000"/>
                </a:solidFill>
              </a:rPr>
              <a:t>انجام بعضی از عملیات پردازشی، با کامپیوترهای کلاسیکی غیرممکن است.</a:t>
            </a:r>
            <a:endParaRPr lang="en-US" sz="3200" dirty="0">
              <a:ln>
                <a:solidFill>
                  <a:sysClr val="windowText" lastClr="000000"/>
                </a:solidFill>
              </a:ln>
              <a:solidFill>
                <a:sysClr val="windowText" lastClr="000000"/>
              </a:solidFill>
            </a:endParaRPr>
          </a:p>
        </p:txBody>
      </p:sp>
      <p:sp>
        <p:nvSpPr>
          <p:cNvPr id="13" name="Rounded Rectangle 12"/>
          <p:cNvSpPr/>
          <p:nvPr/>
        </p:nvSpPr>
        <p:spPr>
          <a:xfrm>
            <a:off x="27710" y="6283035"/>
            <a:ext cx="1295400" cy="533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a-IR" sz="2800" dirty="0" smtClean="0">
                <a:ln>
                  <a:solidFill>
                    <a:sysClr val="windowText" lastClr="000000"/>
                  </a:solidFill>
                </a:ln>
                <a:solidFill>
                  <a:sysClr val="windowText" lastClr="000000"/>
                </a:solidFill>
              </a:rPr>
              <a:t>3/15</a:t>
            </a:r>
            <a:endParaRPr lang="en-US" sz="2800"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539324700"/>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743200" y="0"/>
            <a:ext cx="3810000" cy="73775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مقدمه </a:t>
            </a:r>
            <a:endParaRPr lang="en-US" sz="3200" dirty="0">
              <a:ln>
                <a:solidFill>
                  <a:sysClr val="windowText" lastClr="000000"/>
                </a:solidFill>
              </a:ln>
              <a:solidFill>
                <a:sysClr val="windowText" lastClr="0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876981" cy="1142999"/>
          </a:xfrm>
          <a:prstGeom prst="rect">
            <a:avLst/>
          </a:prstGeom>
        </p:spPr>
      </p:pic>
      <p:sp>
        <p:nvSpPr>
          <p:cNvPr id="8" name="Rounded Rectangle 7"/>
          <p:cNvSpPr/>
          <p:nvPr/>
        </p:nvSpPr>
        <p:spPr>
          <a:xfrm>
            <a:off x="1323111" y="914400"/>
            <a:ext cx="7324311" cy="109450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457200" indent="-457200" algn="r" rtl="1">
              <a:buFont typeface="Arial" panose="020B0604020202020204" pitchFamily="34" charset="0"/>
              <a:buChar char="•"/>
            </a:pPr>
            <a:r>
              <a:rPr lang="fa-IR" sz="3200" dirty="0" smtClean="0">
                <a:ln>
                  <a:solidFill>
                    <a:sysClr val="windowText" lastClr="000000"/>
                  </a:solidFill>
                </a:ln>
                <a:solidFill>
                  <a:sysClr val="windowText" lastClr="000000"/>
                </a:solidFill>
              </a:rPr>
              <a:t>قانون مور: تعداد ترانزیستور در یک تراشه با مساحت ثابت در طول 2 سال دو برابر می‌شود.</a:t>
            </a:r>
            <a:endParaRPr lang="en-US" sz="3200" dirty="0">
              <a:ln>
                <a:solidFill>
                  <a:sysClr val="windowText" lastClr="000000"/>
                </a:solidFill>
              </a:ln>
              <a:solidFill>
                <a:sysClr val="windowText" lastClr="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111" y="2088117"/>
            <a:ext cx="7324312" cy="4461617"/>
          </a:xfrm>
          <a:prstGeom prst="rect">
            <a:avLst/>
          </a:prstGeom>
        </p:spPr>
      </p:pic>
      <p:sp>
        <p:nvSpPr>
          <p:cNvPr id="6" name="Rounded Rectangle 5"/>
          <p:cNvSpPr/>
          <p:nvPr/>
        </p:nvSpPr>
        <p:spPr>
          <a:xfrm>
            <a:off x="27710" y="6283035"/>
            <a:ext cx="1295400" cy="533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a-IR" sz="2800" dirty="0" smtClean="0">
                <a:ln>
                  <a:solidFill>
                    <a:sysClr val="windowText" lastClr="000000"/>
                  </a:solidFill>
                </a:ln>
                <a:solidFill>
                  <a:sysClr val="windowText" lastClr="000000"/>
                </a:solidFill>
              </a:rPr>
              <a:t>4/15</a:t>
            </a:r>
            <a:endParaRPr lang="en-US" sz="2800"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6760329"/>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876981" cy="1142999"/>
          </a:xfrm>
          <a:prstGeom prst="rect">
            <a:avLst/>
          </a:prstGeom>
        </p:spPr>
      </p:pic>
      <p:sp>
        <p:nvSpPr>
          <p:cNvPr id="10" name="Rounded Rectangle 9"/>
          <p:cNvSpPr/>
          <p:nvPr/>
        </p:nvSpPr>
        <p:spPr>
          <a:xfrm>
            <a:off x="2743200" y="0"/>
            <a:ext cx="3810000" cy="73775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اصول اولیه </a:t>
            </a:r>
            <a:endParaRPr lang="en-US" sz="3200" dirty="0">
              <a:ln>
                <a:solidFill>
                  <a:sysClr val="windowText" lastClr="000000"/>
                </a:solidFill>
              </a:ln>
              <a:solidFill>
                <a:sysClr val="windowText" lastClr="000000"/>
              </a:solidFill>
            </a:endParaRPr>
          </a:p>
        </p:txBody>
      </p:sp>
      <p:sp>
        <p:nvSpPr>
          <p:cNvPr id="23" name="Rounded Rectangle 22"/>
          <p:cNvSpPr/>
          <p:nvPr/>
        </p:nvSpPr>
        <p:spPr>
          <a:xfrm>
            <a:off x="5562600" y="762000"/>
            <a:ext cx="3297381" cy="58535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تاریخچه</a:t>
            </a:r>
            <a:endParaRPr lang="en-US" sz="3200" dirty="0">
              <a:ln>
                <a:solidFill>
                  <a:sysClr val="windowText" lastClr="000000"/>
                </a:solidFill>
              </a:ln>
              <a:solidFill>
                <a:sysClr val="windowText" lastClr="000000"/>
              </a:solidFill>
            </a:endParaRPr>
          </a:p>
        </p:txBody>
      </p:sp>
      <p:sp>
        <p:nvSpPr>
          <p:cNvPr id="24" name="Rounded Rectangle 23"/>
          <p:cNvSpPr/>
          <p:nvPr/>
        </p:nvSpPr>
        <p:spPr>
          <a:xfrm>
            <a:off x="1600200" y="2362200"/>
            <a:ext cx="7266712" cy="99060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just" rtl="1"/>
            <a:r>
              <a:rPr lang="fa-IR" sz="2800" dirty="0" smtClean="0">
                <a:ln>
                  <a:solidFill>
                    <a:sysClr val="windowText" lastClr="000000"/>
                  </a:solidFill>
                </a:ln>
                <a:solidFill>
                  <a:sysClr val="windowText" lastClr="000000"/>
                </a:solidFill>
              </a:rPr>
              <a:t>ریچارد فاینمن نشان داد شبیه‌سازی بهینه یک سیستم کوانتومی بر روی یک سیستم کلاسیک یک غیرممکن است.(1981)</a:t>
            </a:r>
            <a:endParaRPr lang="en-US" sz="2800" dirty="0">
              <a:ln>
                <a:solidFill>
                  <a:sysClr val="windowText" lastClr="000000"/>
                </a:solidFill>
              </a:ln>
              <a:solidFill>
                <a:sysClr val="windowText" lastClr="000000"/>
              </a:solidFill>
            </a:endParaRPr>
          </a:p>
        </p:txBody>
      </p:sp>
      <p:pic>
        <p:nvPicPr>
          <p:cNvPr id="25" name="Picture 4"/>
          <p:cNvPicPr>
            <a:picLocks noChangeAspect="1" noChangeArrowheads="1"/>
          </p:cNvPicPr>
          <p:nvPr/>
        </p:nvPicPr>
        <p:blipFill>
          <a:blip r:embed="rId4"/>
          <a:srcRect/>
          <a:stretch>
            <a:fillRect/>
          </a:stretch>
        </p:blipFill>
        <p:spPr bwMode="auto">
          <a:xfrm>
            <a:off x="0" y="2209800"/>
            <a:ext cx="1596240" cy="11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Rounded Rectangle 25"/>
          <p:cNvSpPr/>
          <p:nvPr/>
        </p:nvSpPr>
        <p:spPr>
          <a:xfrm>
            <a:off x="1600200" y="3352800"/>
            <a:ext cx="7266712" cy="99060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just" rtl="1"/>
            <a:r>
              <a:rPr lang="en-US" sz="2800" dirty="0" smtClean="0">
                <a:ln>
                  <a:solidFill>
                    <a:sysClr val="windowText" lastClr="000000"/>
                  </a:solidFill>
                </a:ln>
                <a:solidFill>
                  <a:sysClr val="windowText" lastClr="000000"/>
                </a:solidFill>
              </a:rPr>
              <a:t> </a:t>
            </a:r>
            <a:r>
              <a:rPr lang="fa-IR" sz="2800" dirty="0" smtClean="0">
                <a:ln>
                  <a:solidFill>
                    <a:sysClr val="windowText" lastClr="000000"/>
                  </a:solidFill>
                </a:ln>
                <a:solidFill>
                  <a:sysClr val="windowText" lastClr="000000"/>
                </a:solidFill>
              </a:rPr>
              <a:t>دیوید دویچ نظریه </a:t>
            </a:r>
            <a:r>
              <a:rPr lang="en-US" sz="2800" dirty="0" smtClean="0">
                <a:ln>
                  <a:solidFill>
                    <a:sysClr val="windowText" lastClr="000000"/>
                  </a:solidFill>
                </a:ln>
                <a:solidFill>
                  <a:sysClr val="windowText" lastClr="000000"/>
                </a:solidFill>
              </a:rPr>
              <a:t>Universal Quantum Computer</a:t>
            </a:r>
            <a:r>
              <a:rPr lang="fa-IR" sz="2800" dirty="0" smtClean="0">
                <a:ln>
                  <a:solidFill>
                    <a:sysClr val="windowText" lastClr="000000"/>
                  </a:solidFill>
                </a:ln>
                <a:solidFill>
                  <a:sysClr val="windowText" lastClr="000000"/>
                </a:solidFill>
              </a:rPr>
              <a:t> را منتشر کرد. (1981)   </a:t>
            </a:r>
            <a:endParaRPr lang="en-US" sz="2800" dirty="0">
              <a:ln>
                <a:solidFill>
                  <a:sysClr val="windowText" lastClr="000000"/>
                </a:solidFill>
              </a:ln>
              <a:solidFill>
                <a:sysClr val="windowText" lastClr="000000"/>
              </a:solidFill>
            </a:endParaRPr>
          </a:p>
        </p:txBody>
      </p:sp>
      <p:sp>
        <p:nvSpPr>
          <p:cNvPr id="27" name="Rounded Rectangle 26"/>
          <p:cNvSpPr/>
          <p:nvPr/>
        </p:nvSpPr>
        <p:spPr>
          <a:xfrm>
            <a:off x="1593269" y="1365401"/>
            <a:ext cx="7266712" cy="99060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just" rtl="1"/>
            <a:r>
              <a:rPr lang="en-US" sz="2800" dirty="0" smtClean="0">
                <a:ln>
                  <a:solidFill>
                    <a:sysClr val="windowText" lastClr="000000"/>
                  </a:solidFill>
                </a:ln>
                <a:solidFill>
                  <a:sysClr val="windowText" lastClr="000000"/>
                </a:solidFill>
              </a:rPr>
              <a:t>Roman </a:t>
            </a:r>
            <a:r>
              <a:rPr lang="en-US" sz="2800" dirty="0" err="1" smtClean="0">
                <a:ln>
                  <a:solidFill>
                    <a:sysClr val="windowText" lastClr="000000"/>
                  </a:solidFill>
                </a:ln>
                <a:solidFill>
                  <a:sysClr val="windowText" lastClr="000000"/>
                </a:solidFill>
              </a:rPr>
              <a:t>Ingarden</a:t>
            </a:r>
            <a:r>
              <a:rPr lang="fa-IR" sz="2800" dirty="0" smtClean="0">
                <a:ln>
                  <a:solidFill>
                    <a:sysClr val="windowText" lastClr="000000"/>
                  </a:solidFill>
                </a:ln>
                <a:solidFill>
                  <a:sysClr val="windowText" lastClr="000000"/>
                </a:solidFill>
              </a:rPr>
              <a:t> مقاله خود تحت عنوان </a:t>
            </a:r>
            <a:r>
              <a:rPr lang="en-US" sz="2800" dirty="0">
                <a:ln>
                  <a:solidFill>
                    <a:sysClr val="windowText" lastClr="000000"/>
                  </a:solidFill>
                </a:ln>
                <a:solidFill>
                  <a:sysClr val="windowText" lastClr="000000"/>
                </a:solidFill>
              </a:rPr>
              <a:t>Quantum Information </a:t>
            </a:r>
            <a:r>
              <a:rPr lang="en-US" sz="2800" dirty="0" smtClean="0">
                <a:ln>
                  <a:solidFill>
                    <a:sysClr val="windowText" lastClr="000000"/>
                  </a:solidFill>
                </a:ln>
                <a:solidFill>
                  <a:sysClr val="windowText" lastClr="000000"/>
                </a:solidFill>
              </a:rPr>
              <a:t>Theory</a:t>
            </a:r>
            <a:r>
              <a:rPr lang="fa-IR" sz="2800" dirty="0" smtClean="0">
                <a:ln>
                  <a:solidFill>
                    <a:sysClr val="windowText" lastClr="000000"/>
                  </a:solidFill>
                </a:ln>
                <a:solidFill>
                  <a:sysClr val="windowText" lastClr="000000"/>
                </a:solidFill>
              </a:rPr>
              <a:t> را منتشر کرد. (1976) </a:t>
            </a:r>
            <a:endParaRPr lang="en-US" sz="2800" dirty="0">
              <a:ln>
                <a:solidFill>
                  <a:sysClr val="windowText" lastClr="000000"/>
                </a:solidFill>
              </a:ln>
              <a:solidFill>
                <a:sysClr val="windowText" lastClr="000000"/>
              </a:solidFill>
            </a:endParaRPr>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43001"/>
            <a:ext cx="1593269" cy="1136802"/>
          </a:xfrm>
          <a:prstGeom prst="rect">
            <a:avLst/>
          </a:prstGeom>
        </p:spPr>
      </p:pic>
      <p:pic>
        <p:nvPicPr>
          <p:cNvPr id="29" name="Picture 2"/>
          <p:cNvPicPr>
            <a:picLocks noChangeAspect="1" noChangeArrowheads="1"/>
          </p:cNvPicPr>
          <p:nvPr/>
        </p:nvPicPr>
        <p:blipFill>
          <a:blip r:embed="rId6"/>
          <a:srcRect/>
          <a:stretch>
            <a:fillRect/>
          </a:stretch>
        </p:blipFill>
        <p:spPr bwMode="auto">
          <a:xfrm>
            <a:off x="1" y="3352801"/>
            <a:ext cx="1593268" cy="99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 name="Rounded Rectangle 29"/>
          <p:cNvSpPr/>
          <p:nvPr/>
        </p:nvSpPr>
        <p:spPr>
          <a:xfrm>
            <a:off x="1593268" y="4343400"/>
            <a:ext cx="7266712" cy="99060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just" rtl="1"/>
            <a:r>
              <a:rPr lang="fa-IR" sz="2800" dirty="0" smtClean="0">
                <a:ln>
                  <a:solidFill>
                    <a:sysClr val="windowText" lastClr="000000"/>
                  </a:solidFill>
                </a:ln>
                <a:solidFill>
                  <a:sysClr val="windowText" lastClr="000000"/>
                </a:solidFill>
              </a:rPr>
              <a:t>پیتر شور با استفاده از خاصیت درهم تنیدگی و برهم نهی الگوریتم که برای فاکتورگیری از اعداد بود را ارائه کرد. (1994)   </a:t>
            </a:r>
            <a:endParaRPr lang="en-US" sz="2800" dirty="0">
              <a:ln>
                <a:solidFill>
                  <a:sysClr val="windowText" lastClr="000000"/>
                </a:solidFill>
              </a:ln>
              <a:solidFill>
                <a:sysClr val="windowText" lastClr="000000"/>
              </a:solidFill>
            </a:endParaRPr>
          </a:p>
        </p:txBody>
      </p:sp>
      <p:pic>
        <p:nvPicPr>
          <p:cNvPr id="31" name="Picture 2"/>
          <p:cNvPicPr>
            <a:picLocks noChangeAspect="1" noChangeArrowheads="1"/>
          </p:cNvPicPr>
          <p:nvPr/>
        </p:nvPicPr>
        <p:blipFill>
          <a:blip r:embed="rId7"/>
          <a:srcRect/>
          <a:stretch>
            <a:fillRect/>
          </a:stretch>
        </p:blipFill>
        <p:spPr bwMode="auto">
          <a:xfrm>
            <a:off x="0" y="4343401"/>
            <a:ext cx="1593268" cy="99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 name="Rounded Rectangle 31"/>
          <p:cNvSpPr/>
          <p:nvPr/>
        </p:nvSpPr>
        <p:spPr>
          <a:xfrm>
            <a:off x="1600200" y="5333999"/>
            <a:ext cx="7266712" cy="99060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just" rtl="1"/>
            <a:r>
              <a:rPr lang="fa-IR" sz="2800" dirty="0" smtClean="0">
                <a:ln>
                  <a:solidFill>
                    <a:sysClr val="windowText" lastClr="000000"/>
                  </a:solidFill>
                </a:ln>
                <a:solidFill>
                  <a:sysClr val="windowText" lastClr="000000"/>
                </a:solidFill>
              </a:rPr>
              <a:t>لئو گرور الگوریتم بهینه جستجو کوانتومی را عرضه کرد. (1996) </a:t>
            </a:r>
            <a:endParaRPr lang="en-US" sz="2800" dirty="0">
              <a:ln>
                <a:solidFill>
                  <a:sysClr val="windowText" lastClr="000000"/>
                </a:solidFill>
              </a:ln>
              <a:solidFill>
                <a:sysClr val="windowText" lastClr="000000"/>
              </a:solidFill>
            </a:endParaRPr>
          </a:p>
        </p:txBody>
      </p:sp>
      <p:pic>
        <p:nvPicPr>
          <p:cNvPr id="33" name="Picture 6" descr="http://www.bell-labs.com/user/lkgrover/grover.jpg"/>
          <p:cNvPicPr>
            <a:picLocks noChangeAspect="1" noChangeArrowheads="1"/>
          </p:cNvPicPr>
          <p:nvPr/>
        </p:nvPicPr>
        <p:blipFill>
          <a:blip r:embed="rId8"/>
          <a:srcRect/>
          <a:stretch>
            <a:fillRect/>
          </a:stretch>
        </p:blipFill>
        <p:spPr bwMode="auto">
          <a:xfrm>
            <a:off x="32084" y="5322157"/>
            <a:ext cx="1561184" cy="1002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Rounded Rectangle 14"/>
          <p:cNvSpPr/>
          <p:nvPr/>
        </p:nvSpPr>
        <p:spPr>
          <a:xfrm>
            <a:off x="27710" y="6283035"/>
            <a:ext cx="1295400" cy="533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a-IR" sz="2800" dirty="0" smtClean="0">
                <a:ln>
                  <a:solidFill>
                    <a:sysClr val="windowText" lastClr="000000"/>
                  </a:solidFill>
                </a:ln>
                <a:solidFill>
                  <a:sysClr val="windowText" lastClr="000000"/>
                </a:solidFill>
              </a:rPr>
              <a:t>5/15</a:t>
            </a:r>
            <a:endParaRPr lang="en-US" sz="2800"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11035172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blinds(horizontal)">
                                      <p:cBhvr>
                                        <p:cTn id="11" dur="500"/>
                                        <p:tgtEl>
                                          <p:spTgt spid="29"/>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linds(horizontal)">
                                      <p:cBhvr>
                                        <p:cTn id="15" dur="500"/>
                                        <p:tgtEl>
                                          <p:spTgt spid="31"/>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linds(horizontal)">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876981" cy="1142999"/>
          </a:xfrm>
          <a:prstGeom prst="rect">
            <a:avLst/>
          </a:prstGeom>
        </p:spPr>
      </p:pic>
      <p:sp>
        <p:nvSpPr>
          <p:cNvPr id="10" name="Rounded Rectangle 9"/>
          <p:cNvSpPr/>
          <p:nvPr/>
        </p:nvSpPr>
        <p:spPr>
          <a:xfrm>
            <a:off x="2743200" y="0"/>
            <a:ext cx="3810000" cy="73775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اصول اولیه </a:t>
            </a:r>
            <a:endParaRPr lang="en-US" sz="3200" dirty="0">
              <a:ln>
                <a:solidFill>
                  <a:sysClr val="windowText" lastClr="000000"/>
                </a:solidFill>
              </a:ln>
              <a:solidFill>
                <a:sysClr val="windowText" lastClr="000000"/>
              </a:solidFill>
            </a:endParaRPr>
          </a:p>
        </p:txBody>
      </p:sp>
      <p:sp>
        <p:nvSpPr>
          <p:cNvPr id="18" name="Rounded Rectangle 17"/>
          <p:cNvSpPr/>
          <p:nvPr/>
        </p:nvSpPr>
        <p:spPr>
          <a:xfrm>
            <a:off x="5694219" y="762000"/>
            <a:ext cx="3297381" cy="58535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تاریخچه</a:t>
            </a:r>
            <a:endParaRPr lang="en-US" sz="3200" dirty="0">
              <a:ln>
                <a:solidFill>
                  <a:sysClr val="windowText" lastClr="000000"/>
                </a:solidFill>
              </a:ln>
              <a:solidFill>
                <a:sysClr val="windowText" lastClr="000000"/>
              </a:solidFill>
            </a:endParaRPr>
          </a:p>
        </p:txBody>
      </p:sp>
      <p:sp>
        <p:nvSpPr>
          <p:cNvPr id="19" name="Rounded Rectangle 18"/>
          <p:cNvSpPr/>
          <p:nvPr/>
        </p:nvSpPr>
        <p:spPr>
          <a:xfrm>
            <a:off x="1724888" y="1365401"/>
            <a:ext cx="7266712" cy="99060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just" rtl="1"/>
            <a:r>
              <a:rPr lang="fa-IR" sz="2800" dirty="0" smtClean="0">
                <a:ln>
                  <a:solidFill>
                    <a:sysClr val="windowText" lastClr="000000"/>
                  </a:solidFill>
                </a:ln>
                <a:solidFill>
                  <a:sysClr val="windowText" lastClr="000000"/>
                </a:solidFill>
              </a:rPr>
              <a:t>دیوید کوری ایده ساخت گیت‌های کوانتومی با استفاده از        </a:t>
            </a:r>
            <a:r>
              <a:rPr lang="en-US" sz="2800" dirty="0" smtClean="0">
                <a:ln>
                  <a:solidFill>
                    <a:sysClr val="windowText" lastClr="000000"/>
                  </a:solidFill>
                </a:ln>
                <a:solidFill>
                  <a:sysClr val="windowText" lastClr="000000"/>
                </a:solidFill>
              </a:rPr>
              <a:t>bulk </a:t>
            </a:r>
            <a:r>
              <a:rPr lang="en-US" sz="2800" dirty="0">
                <a:ln>
                  <a:solidFill>
                    <a:sysClr val="windowText" lastClr="000000"/>
                  </a:solidFill>
                </a:ln>
                <a:solidFill>
                  <a:sysClr val="windowText" lastClr="000000"/>
                </a:solidFill>
              </a:rPr>
              <a:t>spin </a:t>
            </a:r>
            <a:r>
              <a:rPr lang="en-US" sz="2800" dirty="0" smtClean="0">
                <a:ln>
                  <a:solidFill>
                    <a:sysClr val="windowText" lastClr="000000"/>
                  </a:solidFill>
                </a:ln>
                <a:solidFill>
                  <a:sysClr val="windowText" lastClr="000000"/>
                </a:solidFill>
              </a:rPr>
              <a:t>resonance</a:t>
            </a:r>
            <a:r>
              <a:rPr lang="fa-IR" sz="2800" dirty="0" smtClean="0">
                <a:ln>
                  <a:solidFill>
                    <a:sysClr val="windowText" lastClr="000000"/>
                  </a:solidFill>
                </a:ln>
                <a:solidFill>
                  <a:sysClr val="windowText" lastClr="000000"/>
                </a:solidFill>
              </a:rPr>
              <a:t> را داد. (1997)</a:t>
            </a:r>
            <a:endParaRPr lang="en-US" sz="2800" dirty="0">
              <a:ln>
                <a:solidFill>
                  <a:sysClr val="windowText" lastClr="000000"/>
                </a:solidFill>
              </a:ln>
              <a:solidFill>
                <a:sysClr val="windowText" lastClr="000000"/>
              </a:solidFill>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143000"/>
            <a:ext cx="1724889" cy="1371600"/>
          </a:xfrm>
          <a:prstGeom prst="rect">
            <a:avLst/>
          </a:prstGeom>
        </p:spPr>
      </p:pic>
      <p:sp>
        <p:nvSpPr>
          <p:cNvPr id="21" name="Rounded Rectangle 20"/>
          <p:cNvSpPr/>
          <p:nvPr/>
        </p:nvSpPr>
        <p:spPr>
          <a:xfrm>
            <a:off x="6293661" y="2362200"/>
            <a:ext cx="2705960" cy="411479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rtl="1"/>
            <a:r>
              <a:rPr lang="fa-IR" sz="2800" dirty="0" smtClean="0">
                <a:ln>
                  <a:solidFill>
                    <a:sysClr val="windowText" lastClr="000000"/>
                  </a:solidFill>
                </a:ln>
                <a:solidFill>
                  <a:sysClr val="windowText" lastClr="000000"/>
                </a:solidFill>
              </a:rPr>
              <a:t>شرکت </a:t>
            </a:r>
            <a:r>
              <a:rPr lang="en-US" sz="2800" dirty="0" smtClean="0">
                <a:ln>
                  <a:solidFill>
                    <a:sysClr val="windowText" lastClr="000000"/>
                  </a:solidFill>
                </a:ln>
                <a:solidFill>
                  <a:sysClr val="windowText" lastClr="000000"/>
                </a:solidFill>
              </a:rPr>
              <a:t>D-Wave</a:t>
            </a:r>
            <a:r>
              <a:rPr lang="fa-IR" sz="2800" dirty="0" smtClean="0">
                <a:ln>
                  <a:solidFill>
                    <a:sysClr val="windowText" lastClr="000000"/>
                  </a:solidFill>
                </a:ln>
                <a:solidFill>
                  <a:sysClr val="windowText" lastClr="000000"/>
                </a:solidFill>
              </a:rPr>
              <a:t> اولین کامپیوتر کوانتومی </a:t>
            </a:r>
            <a:r>
              <a:rPr lang="en-US" sz="2800" dirty="0">
                <a:ln>
                  <a:solidFill>
                    <a:sysClr val="windowText" lastClr="000000"/>
                  </a:solidFill>
                </a:ln>
                <a:solidFill>
                  <a:sysClr val="windowText" lastClr="000000"/>
                </a:solidFill>
              </a:rPr>
              <a:t>Orion</a:t>
            </a:r>
            <a:r>
              <a:rPr lang="fa-IR" sz="2800" dirty="0" smtClean="0">
                <a:ln>
                  <a:solidFill>
                    <a:sysClr val="windowText" lastClr="000000"/>
                  </a:solidFill>
                </a:ln>
                <a:solidFill>
                  <a:sysClr val="windowText" lastClr="000000"/>
                </a:solidFill>
              </a:rPr>
              <a:t> را در سال 2007 را عرضه کرد. در سال 2011 </a:t>
            </a:r>
            <a:r>
              <a:rPr lang="en-US" sz="2800" dirty="0" smtClean="0">
                <a:ln>
                  <a:solidFill>
                    <a:sysClr val="windowText" lastClr="000000"/>
                  </a:solidFill>
                </a:ln>
                <a:solidFill>
                  <a:sysClr val="windowText" lastClr="000000"/>
                </a:solidFill>
              </a:rPr>
              <a:t>D-Wave 1</a:t>
            </a:r>
            <a:r>
              <a:rPr lang="fa-IR" sz="2800" dirty="0" smtClean="0">
                <a:ln>
                  <a:solidFill>
                    <a:sysClr val="windowText" lastClr="000000"/>
                  </a:solidFill>
                </a:ln>
                <a:solidFill>
                  <a:sysClr val="windowText" lastClr="000000"/>
                </a:solidFill>
              </a:rPr>
              <a:t> و در سال   2013 </a:t>
            </a:r>
            <a:r>
              <a:rPr lang="en-US" sz="2800" dirty="0" smtClean="0">
                <a:ln>
                  <a:solidFill>
                    <a:sysClr val="windowText" lastClr="000000"/>
                  </a:solidFill>
                </a:ln>
                <a:solidFill>
                  <a:sysClr val="windowText" lastClr="000000"/>
                </a:solidFill>
              </a:rPr>
              <a:t>D-</a:t>
            </a:r>
            <a:r>
              <a:rPr lang="fa-IR" sz="2800" dirty="0" smtClean="0">
                <a:ln>
                  <a:solidFill>
                    <a:sysClr val="windowText" lastClr="000000"/>
                  </a:solidFill>
                </a:ln>
                <a:solidFill>
                  <a:sysClr val="windowText" lastClr="000000"/>
                </a:solidFill>
              </a:rPr>
              <a:t> </a:t>
            </a:r>
            <a:r>
              <a:rPr lang="en-US" sz="2800" dirty="0" smtClean="0">
                <a:ln>
                  <a:solidFill>
                    <a:sysClr val="windowText" lastClr="000000"/>
                  </a:solidFill>
                </a:ln>
                <a:solidFill>
                  <a:sysClr val="windowText" lastClr="000000"/>
                </a:solidFill>
              </a:rPr>
              <a:t>Wave 2</a:t>
            </a:r>
            <a:r>
              <a:rPr lang="fa-IR" sz="2800" dirty="0" smtClean="0">
                <a:ln>
                  <a:solidFill>
                    <a:sysClr val="windowText" lastClr="000000"/>
                  </a:solidFill>
                </a:ln>
                <a:solidFill>
                  <a:sysClr val="windowText" lastClr="000000"/>
                </a:solidFill>
              </a:rPr>
              <a:t> عرضه کرد.</a:t>
            </a:r>
            <a:endParaRPr lang="en-US" sz="2800" dirty="0">
              <a:ln>
                <a:solidFill>
                  <a:sysClr val="windowText" lastClr="000000"/>
                </a:solidFill>
              </a:ln>
              <a:solidFill>
                <a:sysClr val="windowText" lastClr="000000"/>
              </a:solidFill>
            </a:endParaRPr>
          </a:p>
        </p:txBody>
      </p:sp>
      <p:pic>
        <p:nvPicPr>
          <p:cNvPr id="25" name="Picture 3"/>
          <p:cNvPicPr>
            <a:picLocks noChangeAspect="1" noChangeArrowheads="1"/>
          </p:cNvPicPr>
          <p:nvPr/>
        </p:nvPicPr>
        <p:blipFill>
          <a:blip r:embed="rId5"/>
          <a:srcRect/>
          <a:stretch>
            <a:fillRect/>
          </a:stretch>
        </p:blipFill>
        <p:spPr bwMode="auto">
          <a:xfrm>
            <a:off x="-1" y="2514600"/>
            <a:ext cx="1724889" cy="3962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4889" y="2362200"/>
            <a:ext cx="4568772" cy="4114800"/>
          </a:xfrm>
          <a:prstGeom prst="rect">
            <a:avLst/>
          </a:prstGeom>
        </p:spPr>
      </p:pic>
      <p:sp>
        <p:nvSpPr>
          <p:cNvPr id="11" name="Rounded Rectangle 10"/>
          <p:cNvSpPr/>
          <p:nvPr/>
        </p:nvSpPr>
        <p:spPr>
          <a:xfrm>
            <a:off x="27710" y="6283035"/>
            <a:ext cx="1295400" cy="533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a-IR" sz="2800" dirty="0" smtClean="0">
                <a:ln>
                  <a:solidFill>
                    <a:sysClr val="windowText" lastClr="000000"/>
                  </a:solidFill>
                </a:ln>
                <a:solidFill>
                  <a:sysClr val="windowText" lastClr="000000"/>
                </a:solidFill>
              </a:rPr>
              <a:t>6/15</a:t>
            </a:r>
            <a:endParaRPr lang="en-US" sz="2800"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1118640826"/>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876981" cy="1142999"/>
          </a:xfrm>
          <a:prstGeom prst="rect">
            <a:avLst/>
          </a:prstGeom>
        </p:spPr>
      </p:pic>
      <p:sp>
        <p:nvSpPr>
          <p:cNvPr id="10" name="Rounded Rectangle 9"/>
          <p:cNvSpPr/>
          <p:nvPr/>
        </p:nvSpPr>
        <p:spPr>
          <a:xfrm>
            <a:off x="2743200" y="1"/>
            <a:ext cx="3810000" cy="45719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اصول اولیه </a:t>
            </a:r>
            <a:endParaRPr lang="en-US" sz="3200" dirty="0">
              <a:ln>
                <a:solidFill>
                  <a:sysClr val="windowText" lastClr="000000"/>
                </a:solidFill>
              </a:ln>
              <a:solidFill>
                <a:sysClr val="windowText" lastClr="000000"/>
              </a:solidFill>
            </a:endParaRPr>
          </a:p>
        </p:txBody>
      </p:sp>
      <p:sp>
        <p:nvSpPr>
          <p:cNvPr id="18" name="Rounded Rectangle 17"/>
          <p:cNvSpPr/>
          <p:nvPr/>
        </p:nvSpPr>
        <p:spPr>
          <a:xfrm>
            <a:off x="1905001" y="457200"/>
            <a:ext cx="7086600" cy="58535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200" dirty="0" smtClean="0">
                <a:ln>
                  <a:solidFill>
                    <a:sysClr val="windowText" lastClr="000000"/>
                  </a:solidFill>
                </a:ln>
                <a:solidFill>
                  <a:sysClr val="windowText" lastClr="000000"/>
                </a:solidFill>
              </a:rPr>
              <a:t>مقایسه کامپیوترهای دیجیتالی و کوانتومی </a:t>
            </a:r>
            <a:endParaRPr lang="en-US" sz="3200" dirty="0">
              <a:ln>
                <a:solidFill>
                  <a:sysClr val="windowText" lastClr="000000"/>
                </a:solidFill>
              </a:ln>
              <a:solidFill>
                <a:sysClr val="windowText" lastClr="00000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751889649"/>
              </p:ext>
            </p:extLst>
          </p:nvPr>
        </p:nvGraphicFramePr>
        <p:xfrm>
          <a:off x="512652" y="1051560"/>
          <a:ext cx="8402748" cy="5699760"/>
        </p:xfrm>
        <a:graphic>
          <a:graphicData uri="http://schemas.openxmlformats.org/drawingml/2006/table">
            <a:tbl>
              <a:tblPr firstRow="1" bandRow="1">
                <a:tableStyleId>{85BE263C-DBD7-4A20-BB59-AAB30ACAA65A}</a:tableStyleId>
              </a:tblPr>
              <a:tblGrid>
                <a:gridCol w="1294926"/>
                <a:gridCol w="3270240"/>
                <a:gridCol w="3837582"/>
              </a:tblGrid>
              <a:tr h="318818">
                <a:tc>
                  <a:txBody>
                    <a:bodyPr/>
                    <a:lstStyle/>
                    <a:p>
                      <a:r>
                        <a:rPr lang="en-US" dirty="0" smtClean="0"/>
                        <a:t>Metric</a:t>
                      </a:r>
                      <a:endParaRPr lang="en-US" dirty="0"/>
                    </a:p>
                  </a:txBody>
                  <a:tcPr>
                    <a:solidFill>
                      <a:srgbClr val="123C91"/>
                    </a:solidFill>
                  </a:tcPr>
                </a:tc>
                <a:tc>
                  <a:txBody>
                    <a:bodyPr/>
                    <a:lstStyle/>
                    <a:p>
                      <a:pPr algn="ctr"/>
                      <a:r>
                        <a:rPr lang="en-US" dirty="0" smtClean="0"/>
                        <a:t>High Performance</a:t>
                      </a:r>
                      <a:r>
                        <a:rPr lang="en-US" baseline="0" dirty="0" smtClean="0"/>
                        <a:t> Computer</a:t>
                      </a:r>
                      <a:endParaRPr lang="en-US" dirty="0"/>
                    </a:p>
                  </a:txBody>
                  <a:tcPr>
                    <a:solidFill>
                      <a:srgbClr val="123C91"/>
                    </a:solidFill>
                  </a:tcPr>
                </a:tc>
                <a:tc>
                  <a:txBody>
                    <a:bodyPr/>
                    <a:lstStyle/>
                    <a:p>
                      <a:pPr algn="ctr"/>
                      <a:r>
                        <a:rPr lang="en-US" dirty="0" smtClean="0"/>
                        <a:t>Quantum Computer</a:t>
                      </a:r>
                      <a:endParaRPr lang="en-US" dirty="0"/>
                    </a:p>
                  </a:txBody>
                  <a:tcPr>
                    <a:solidFill>
                      <a:srgbClr val="123C91"/>
                    </a:solidFill>
                  </a:tcPr>
                </a:tc>
              </a:tr>
              <a:tr h="717339">
                <a:tc>
                  <a:txBody>
                    <a:bodyPr/>
                    <a:lstStyle/>
                    <a:p>
                      <a:r>
                        <a:rPr lang="en-US" sz="1600" b="1" dirty="0" smtClean="0"/>
                        <a:t>Concurrency</a:t>
                      </a:r>
                      <a:endParaRPr lang="en-US" sz="1600" b="1" dirty="0">
                        <a:solidFill>
                          <a:schemeClr val="bg1"/>
                        </a:solidFill>
                      </a:endParaRPr>
                    </a:p>
                  </a:txBody>
                  <a:tcPr/>
                </a:tc>
                <a:tc>
                  <a:txBody>
                    <a:bodyPr/>
                    <a:lstStyle/>
                    <a:p>
                      <a:r>
                        <a:rPr lang="en-US" sz="1600" dirty="0" smtClean="0"/>
                        <a:t>10</a:t>
                      </a:r>
                      <a:r>
                        <a:rPr lang="en-US" sz="1600" baseline="30000" dirty="0" smtClean="0"/>
                        <a:t>8</a:t>
                      </a:r>
                      <a:r>
                        <a:rPr lang="en-US" sz="1600" dirty="0" smtClean="0"/>
                        <a:t> cores &amp; 10</a:t>
                      </a:r>
                      <a:r>
                        <a:rPr lang="en-US" sz="1600" baseline="30000" dirty="0" smtClean="0"/>
                        <a:t>10</a:t>
                      </a:r>
                      <a:r>
                        <a:rPr lang="en-US" sz="1600" dirty="0" smtClean="0"/>
                        <a:t> threads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One 512-qubit core has ~10</a:t>
                      </a:r>
                      <a:r>
                        <a:rPr lang="en-US" sz="1600" baseline="36000" dirty="0" smtClean="0"/>
                        <a:t>154</a:t>
                      </a:r>
                      <a:r>
                        <a:rPr lang="en-US" sz="1600" dirty="0" smtClean="0"/>
                        <a:t> “virtual threads” in superposition, but quantum mechanics limits our ability to read them</a:t>
                      </a:r>
                    </a:p>
                  </a:txBody>
                  <a:tcPr/>
                </a:tc>
              </a:tr>
              <a:tr h="1354975">
                <a:tc>
                  <a:txBody>
                    <a:bodyPr/>
                    <a:lstStyle/>
                    <a:p>
                      <a:r>
                        <a:rPr lang="en-US" sz="1600" b="1" dirty="0" smtClean="0"/>
                        <a:t>Robustness</a:t>
                      </a:r>
                      <a:endParaRPr lang="en-US" sz="1600" b="1"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Reduced operating voltages &amp; channel widths, will make devices less reliable. Need new programming style that is intrinsically probabilistic and tolerant to errors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Naturally probabilistic programming.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Quantum annealing degrades gracefully to errors</a:t>
                      </a:r>
                      <a:endParaRPr lang="en-US" sz="1600" dirty="0" smtClean="0"/>
                    </a:p>
                  </a:txBody>
                  <a:tcPr/>
                </a:tc>
              </a:tr>
              <a:tr h="1142430">
                <a:tc>
                  <a:txBody>
                    <a:bodyPr/>
                    <a:lstStyle/>
                    <a:p>
                      <a:r>
                        <a:rPr lang="en-US" sz="1600" b="1" dirty="0" smtClean="0"/>
                        <a:t>Power</a:t>
                      </a:r>
                      <a:endParaRPr lang="en-US" sz="1600" b="1"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Expect 25-100MW systems. Few locations can support this demand. Fewer data centers can afford it. Power demand dominated by data movement</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t>15kW</a:t>
                      </a:r>
                      <a:r>
                        <a:rPr lang="en-US" sz="1600" dirty="0" smtClean="0"/>
                        <a:t> for cooling &amp; ~0kW for computation.</a:t>
                      </a:r>
                      <a:r>
                        <a:rPr lang="en-US" sz="1600" baseline="0" dirty="0" smtClean="0"/>
                        <a:t> </a:t>
                      </a:r>
                      <a:r>
                        <a:rPr lang="en-US" sz="1600" dirty="0" smtClean="0"/>
                        <a:t>Cooling power will stay constant up to thousands of </a:t>
                      </a:r>
                      <a:r>
                        <a:rPr lang="en-US" sz="1600" dirty="0" err="1" smtClean="0"/>
                        <a:t>qubits</a:t>
                      </a:r>
                      <a:r>
                        <a:rPr lang="en-US" sz="1600" dirty="0" smtClean="0"/>
                        <a:t>!  Almost no energy to compute. No data movement needed</a:t>
                      </a:r>
                    </a:p>
                  </a:txBody>
                  <a:tcPr/>
                </a:tc>
              </a:tr>
              <a:tr h="1142430">
                <a:tc>
                  <a:txBody>
                    <a:bodyPr/>
                    <a:lstStyle/>
                    <a:p>
                      <a:r>
                        <a:rPr lang="en-US" sz="1600" b="1" dirty="0" smtClean="0"/>
                        <a:t>Storage</a:t>
                      </a:r>
                      <a:endParaRPr lang="en-US" sz="1600" b="1"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Needs to be 100PB capacity but will be constrained by physical &amp; economic limits (density, power, cost)</a:t>
                      </a:r>
                    </a:p>
                  </a:txBody>
                  <a:tcPr/>
                </a:tc>
                <a:tc>
                  <a:txBody>
                    <a:bodyPr/>
                    <a:lstStyle/>
                    <a:p>
                      <a:pPr>
                        <a:spcBef>
                          <a:spcPts val="1500"/>
                        </a:spcBef>
                      </a:pPr>
                      <a:r>
                        <a:rPr lang="en-US" sz="1600" dirty="0" smtClean="0"/>
                        <a:t>Memory exploits parallel universes.</a:t>
                      </a:r>
                      <a:r>
                        <a:rPr lang="en-US" sz="1600" baseline="0" dirty="0" smtClean="0"/>
                        <a:t> </a:t>
                      </a:r>
                      <a:r>
                        <a:rPr lang="en-US" sz="1600" dirty="0" smtClean="0"/>
                        <a:t>Create &amp; process superposition of all 2</a:t>
                      </a:r>
                      <a:r>
                        <a:rPr lang="en-US" sz="1600" baseline="30000" dirty="0" smtClean="0"/>
                        <a:t>N</a:t>
                      </a:r>
                      <a:r>
                        <a:rPr lang="en-US" sz="1600" dirty="0" smtClean="0"/>
                        <a:t> configurations at once. N &gt; 300 </a:t>
                      </a:r>
                      <a:r>
                        <a:rPr lang="en-US" sz="1600" dirty="0" err="1" smtClean="0"/>
                        <a:t>qubits</a:t>
                      </a:r>
                      <a:r>
                        <a:rPr lang="en-US" sz="1600" dirty="0" smtClean="0"/>
                        <a:t> provide more storage than there are particles in the known Universe</a:t>
                      </a:r>
                      <a:endParaRPr lang="en-US" sz="1600" dirty="0" smtClean="0">
                        <a:solidFill>
                          <a:schemeClr val="bg1"/>
                        </a:solidFill>
                      </a:endParaRPr>
                    </a:p>
                  </a:txBody>
                  <a:tcPr/>
                </a:tc>
              </a:tr>
              <a:tr h="292249">
                <a:tc>
                  <a:txBody>
                    <a:bodyPr/>
                    <a:lstStyle/>
                    <a:p>
                      <a:r>
                        <a:rPr lang="en-US" sz="1600" b="1" dirty="0" smtClean="0"/>
                        <a:t>Speed</a:t>
                      </a:r>
                      <a:endParaRPr lang="en-US" sz="1600" b="1"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10</a:t>
                      </a:r>
                      <a:r>
                        <a:rPr lang="en-US" sz="1600" baseline="30000" dirty="0" smtClean="0"/>
                        <a:t>18</a:t>
                      </a:r>
                      <a:r>
                        <a:rPr lang="en-US" sz="1600" dirty="0" smtClean="0"/>
                        <a:t> FLOPS</a:t>
                      </a:r>
                    </a:p>
                  </a:txBody>
                  <a:tcPr/>
                </a:tc>
                <a:tc>
                  <a:txBody>
                    <a:bodyPr/>
                    <a:lstStyle/>
                    <a:p>
                      <a:pPr>
                        <a:spcBef>
                          <a:spcPts val="1500"/>
                        </a:spcBef>
                      </a:pPr>
                      <a:r>
                        <a:rPr lang="en-US" sz="1600" dirty="0" smtClean="0"/>
                        <a:t>Potential to be fast but </a:t>
                      </a:r>
                      <a:r>
                        <a:rPr lang="en-US" sz="1600" baseline="0" dirty="0" smtClean="0"/>
                        <a:t>runs at 0 FLOPS</a:t>
                      </a:r>
                      <a:endParaRPr lang="en-US" sz="1600" dirty="0" smtClean="0">
                        <a:solidFill>
                          <a:schemeClr val="bg1"/>
                        </a:solidFill>
                      </a:endParaRPr>
                    </a:p>
                  </a:txBody>
                  <a:tcPr/>
                </a:tc>
              </a:tr>
            </a:tbl>
          </a:graphicData>
        </a:graphic>
      </p:graphicFrame>
      <p:sp>
        <p:nvSpPr>
          <p:cNvPr id="12" name="Rounded Rectangle 11"/>
          <p:cNvSpPr/>
          <p:nvPr/>
        </p:nvSpPr>
        <p:spPr>
          <a:xfrm>
            <a:off x="27710" y="6283035"/>
            <a:ext cx="1295400" cy="533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a-IR" sz="2800" dirty="0" smtClean="0">
                <a:ln>
                  <a:solidFill>
                    <a:sysClr val="windowText" lastClr="000000"/>
                  </a:solidFill>
                </a:ln>
                <a:solidFill>
                  <a:sysClr val="windowText" lastClr="000000"/>
                </a:solidFill>
              </a:rPr>
              <a:t>7/15</a:t>
            </a:r>
            <a:endParaRPr lang="en-US" sz="2800"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1076516309"/>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ustom 1">
      <a:majorFont>
        <a:latin typeface="Candara"/>
        <a:ea typeface=""/>
        <a:cs typeface="B Nazanin"/>
      </a:majorFont>
      <a:minorFont>
        <a:latin typeface="Candara"/>
        <a:ea typeface=""/>
        <a:cs typeface="B Nazani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4493</TotalTime>
  <Words>908</Words>
  <Application>Microsoft Office PowerPoint</Application>
  <PresentationFormat>On-screen Show (4:3)</PresentationFormat>
  <Paragraphs>154</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SolarSys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Mohsen</cp:lastModifiedBy>
  <cp:revision>466</cp:revision>
  <dcterms:created xsi:type="dcterms:W3CDTF">2014-02-18T15:22:20Z</dcterms:created>
  <dcterms:modified xsi:type="dcterms:W3CDTF">2015-01-16T15:28:21Z</dcterms:modified>
</cp:coreProperties>
</file>