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3" userDrawn="1">
          <p15:clr>
            <a:srgbClr val="A4A3A4"/>
          </p15:clr>
        </p15:guide>
        <p15:guide id="2" pos="6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7" autoAdjust="0"/>
  </p:normalViewPr>
  <p:slideViewPr>
    <p:cSldViewPr showGuides="1">
      <p:cViewPr varScale="1">
        <p:scale>
          <a:sx n="15" d="100"/>
          <a:sy n="15" d="100"/>
        </p:scale>
        <p:origin x="-2448" y="-186"/>
      </p:cViewPr>
      <p:guideLst>
        <p:guide orient="horz" pos="9533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45916E6-E8A7-45C8-B251-EDDD6AA60402}" type="slidenum">
              <a:rPr lang="en-IN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964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556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9822" y="7082229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69822" y="7082230"/>
            <a:ext cx="19256517" cy="17554953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29362" y="4381539"/>
            <a:ext cx="19937437" cy="5598982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39"/>
            <a:ext cx="19937437" cy="12078443"/>
          </a:xfrm>
          <a:prstGeom prst="rect">
            <a:avLst/>
          </a:prstGeom>
        </p:spPr>
        <p:txBody>
          <a:bodyPr lIns="487440" tIns="487440" rIns="487440" bIns="487440" anchor="b"/>
          <a:lstStyle/>
          <a:p>
            <a:r>
              <a:rPr lang="en-IN" sz="12693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19824945" y="27441138"/>
            <a:ext cx="1283744" cy="2315725"/>
          </a:xfrm>
          <a:prstGeom prst="rect">
            <a:avLst/>
          </a:prstGeom>
        </p:spPr>
        <p:txBody>
          <a:bodyPr lIns="487440" tIns="487440" rIns="487440" bIns="487440" anchor="ctr"/>
          <a:lstStyle/>
          <a:p>
            <a:pPr>
              <a:lnSpc>
                <a:spcPct val="100000"/>
              </a:lnSpc>
            </a:pPr>
            <a:fld id="{D947A323-11F2-46F4-9240-370675176F29}" type="slidenum">
              <a:rPr lang="en-IN" sz="642">
                <a:solidFill>
                  <a:srgbClr val="000000"/>
                </a:solidFill>
                <a:latin typeface="Arial"/>
                <a:ea typeface="Arial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19042" rtl="0" eaLnBrk="1" latinLnBrk="0" hangingPunct="1">
        <a:lnSpc>
          <a:spcPct val="90000"/>
        </a:lnSpc>
        <a:spcBef>
          <a:spcPct val="0"/>
        </a:spcBef>
        <a:buNone/>
        <a:defRPr sz="20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760" indent="-104760" algn="l" defTabSz="419042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1428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2380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917" kern="1200">
          <a:solidFill>
            <a:schemeClr val="tx1"/>
          </a:solidFill>
          <a:latin typeface="+mn-lt"/>
          <a:ea typeface="+mn-ea"/>
          <a:cs typeface="+mn-cs"/>
        </a:defRPr>
      </a:lvl3pPr>
      <a:lvl4pPr marL="733324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42845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152366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361888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571409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780930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1pPr>
      <a:lvl2pPr marL="20952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2pPr>
      <a:lvl3pPr marL="41904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62856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83808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04760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25712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46664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67616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8"/>
          <p:cNvSpPr/>
          <p:nvPr/>
        </p:nvSpPr>
        <p:spPr>
          <a:xfrm>
            <a:off x="12054136" y="9106191"/>
            <a:ext cx="5560005" cy="564135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</p:txBody>
      </p:sp>
      <p:sp>
        <p:nvSpPr>
          <p:cNvPr id="85" name="Rounded Rectangle 84"/>
          <p:cNvSpPr/>
          <p:nvPr/>
        </p:nvSpPr>
        <p:spPr>
          <a:xfrm>
            <a:off x="2812149" y="2890030"/>
            <a:ext cx="16734433" cy="20833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8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	ویژگی ها/مزایای فرآیند</a:t>
            </a:r>
            <a:r>
              <a:rPr lang="fa-IR" sz="80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   </a:t>
            </a:r>
            <a:endParaRPr lang="en-US" sz="80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60" name="CustomShape 26"/>
          <p:cNvSpPr/>
          <p:nvPr/>
        </p:nvSpPr>
        <p:spPr>
          <a:xfrm>
            <a:off x="2634980" y="5258422"/>
            <a:ext cx="16560126" cy="7681184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استفاده از روش  نگهداری و تعمیرات بهبودی و اصلاحی و پیشگیری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حصول به محصول با درصد خلوص استاندارد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استفاده از کوره حرارتی و دستگاه سنگ آویز جدید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fa-IR" sz="7200" b="1" dirty="0"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</a:pPr>
            <a:endParaRPr lang="fa-IR" sz="7200" b="1" dirty="0">
              <a:cs typeface="B Nazanin" panose="00000400000000000000" pitchFamily="2" charset="-78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-15367447" y="7148205"/>
            <a:ext cx="13440115" cy="4731134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4000"/>
              </a:lnSpc>
            </a:pPr>
            <a:r>
              <a:rPr lang="fa-IR" sz="6600" b="1" dirty="0">
                <a:cs typeface="B Nazanin" panose="00000400000000000000" pitchFamily="2" charset="-78"/>
              </a:rPr>
              <a:t>1- آشنایی با محیط و فرآیند تولید کارخانه</a:t>
            </a:r>
          </a:p>
          <a:p>
            <a:pPr algn="just" rtl="1">
              <a:lnSpc>
                <a:spcPct val="114000"/>
              </a:lnSpc>
            </a:pPr>
            <a:r>
              <a:rPr lang="fa-IR" sz="6600" b="1" dirty="0">
                <a:cs typeface="B Nazanin" panose="00000400000000000000" pitchFamily="2" charset="-78"/>
              </a:rPr>
              <a:t>2- تعامل و جلسات با عوامل اصلی و مهندسان</a:t>
            </a:r>
          </a:p>
          <a:p>
            <a:pPr algn="just" rtl="1">
              <a:lnSpc>
                <a:spcPct val="114000"/>
              </a:lnSpc>
            </a:pPr>
            <a:r>
              <a:rPr lang="fa-IR" sz="6600" b="1" dirty="0">
                <a:cs typeface="B Nazanin" panose="00000400000000000000" pitchFamily="2" charset="-78"/>
              </a:rPr>
              <a:t>3- بررسی ایمنی و استاندارد مربوط به شرکت</a:t>
            </a:r>
          </a:p>
          <a:p>
            <a:pPr algn="just" rtl="1">
              <a:lnSpc>
                <a:spcPct val="114000"/>
              </a:lnSpc>
            </a:pPr>
            <a:r>
              <a:rPr lang="fa-IR" sz="6600" b="1" dirty="0">
                <a:cs typeface="B Nazanin" panose="00000400000000000000" pitchFamily="2" charset="-78"/>
              </a:rPr>
              <a:t>4- بخش نت و کنترل کیفی و منابع انسانی</a:t>
            </a:r>
          </a:p>
          <a:p>
            <a:pPr>
              <a:lnSpc>
                <a:spcPct val="115000"/>
              </a:lnSpc>
            </a:pPr>
            <a:endParaRPr lang="fa-IR" sz="6600" b="1" dirty="0">
              <a:cs typeface="B Nazanin" panose="00000400000000000000" pitchFamily="2" charset="-78"/>
            </a:endParaRPr>
          </a:p>
        </p:txBody>
      </p:sp>
      <p:sp>
        <p:nvSpPr>
          <p:cNvPr id="74" name="CustomShape 26"/>
          <p:cNvSpPr/>
          <p:nvPr/>
        </p:nvSpPr>
        <p:spPr>
          <a:xfrm>
            <a:off x="1849743" y="19194628"/>
            <a:ext cx="4714215" cy="206056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ctr" rtl="1">
              <a:lnSpc>
                <a:spcPct val="115000"/>
              </a:lnSpc>
            </a:pPr>
            <a:endParaRPr sz="1283" dirty="0">
              <a:cs typeface="B Titr" panose="00000700000000000000" pitchFamily="2" charset="-78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-15367447" y="3664898"/>
            <a:ext cx="14335626" cy="27933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2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</a:t>
            </a:r>
            <a:r>
              <a:rPr lang="fa-IR" sz="80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شرح فعالیت انجام شده و نتایج </a:t>
            </a:r>
            <a:endParaRPr lang="en-US" sz="72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7069597" y="156374"/>
            <a:ext cx="52765608" cy="2785211"/>
            <a:chOff x="763872" y="239650"/>
            <a:chExt cx="19902237" cy="2785211"/>
          </a:xfrm>
        </p:grpSpPr>
        <p:sp>
          <p:nvSpPr>
            <p:cNvPr id="42" name="CustomShape 1"/>
            <p:cNvSpPr/>
            <p:nvPr/>
          </p:nvSpPr>
          <p:spPr>
            <a:xfrm>
              <a:off x="2917096" y="373101"/>
              <a:ext cx="15602666" cy="26504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</p:sp>
        <p:sp>
          <p:nvSpPr>
            <p:cNvPr id="47" name="CustomShape 6"/>
            <p:cNvSpPr/>
            <p:nvPr/>
          </p:nvSpPr>
          <p:spPr>
            <a:xfrm>
              <a:off x="4024956" y="239650"/>
              <a:ext cx="13386945" cy="932085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11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anose="020B0806030902050204" pitchFamily="34" charset="0"/>
                  <a:cs typeface="B Titr" panose="00000700000000000000" pitchFamily="2" charset="-78"/>
                </a:rPr>
                <a:t>شرکت صنایع چدن پارس</a:t>
              </a:r>
            </a:p>
            <a:p>
              <a:pPr>
                <a:lnSpc>
                  <a:spcPct val="100000"/>
                </a:lnSpc>
              </a:pPr>
              <a:endParaRPr lang="fa-IR" sz="11500" dirty="0">
                <a:solidFill>
                  <a:schemeClr val="bg1"/>
                </a:solidFill>
              </a:endParaRPr>
            </a:p>
          </p:txBody>
        </p:sp>
        <p:sp>
          <p:nvSpPr>
            <p:cNvPr id="48" name="CustomShape 7"/>
            <p:cNvSpPr/>
            <p:nvPr/>
          </p:nvSpPr>
          <p:spPr>
            <a:xfrm>
              <a:off x="2984548" y="1454620"/>
              <a:ext cx="15618735" cy="1248040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80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محمدحسین جمشیدی                                                      دکتر مهدی حیدری</a:t>
              </a:r>
              <a:endParaRPr lang="en-US" sz="80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CustomShape 29"/>
            <p:cNvSpPr/>
            <p:nvPr/>
          </p:nvSpPr>
          <p:spPr>
            <a:xfrm>
              <a:off x="20501165" y="373101"/>
              <a:ext cx="164944" cy="26504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39" t="7587" r="14717" b="10663"/>
            <a:stretch/>
          </p:blipFill>
          <p:spPr>
            <a:xfrm>
              <a:off x="18645434" y="551730"/>
              <a:ext cx="1738299" cy="2271247"/>
            </a:xfrm>
            <a:prstGeom prst="rect">
              <a:avLst/>
            </a:prstGeom>
          </p:spPr>
        </p:pic>
        <p:sp>
          <p:nvSpPr>
            <p:cNvPr id="68" name="Rounded Rectangle 67"/>
            <p:cNvSpPr/>
            <p:nvPr/>
          </p:nvSpPr>
          <p:spPr>
            <a:xfrm>
              <a:off x="1048895" y="598924"/>
              <a:ext cx="1737360" cy="228600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60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61" name="CustomShape 29"/>
            <p:cNvSpPr/>
            <p:nvPr/>
          </p:nvSpPr>
          <p:spPr>
            <a:xfrm>
              <a:off x="763872" y="373101"/>
              <a:ext cx="160222" cy="26517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</p:grpSp>
      <p:sp>
        <p:nvSpPr>
          <p:cNvPr id="63" name="Rounded Rectangle 62"/>
          <p:cNvSpPr/>
          <p:nvPr/>
        </p:nvSpPr>
        <p:spPr>
          <a:xfrm>
            <a:off x="-15367447" y="12406006"/>
            <a:ext cx="14842016" cy="29511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8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کاستی ها/ چالش های صنعتی موجود</a:t>
            </a:r>
            <a:endParaRPr lang="en-US" sz="88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88" name="Text Box 262"/>
          <p:cNvSpPr txBox="1">
            <a:spLocks noChangeArrowheads="1"/>
          </p:cNvSpPr>
          <p:nvPr/>
        </p:nvSpPr>
        <p:spPr bwMode="auto">
          <a:xfrm>
            <a:off x="4721498" y="28605695"/>
            <a:ext cx="11474965" cy="150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8000" b="1" dirty="0">
                <a:latin typeface="Impact" panose="020B0806030902050204" pitchFamily="34" charset="0"/>
                <a:cs typeface="B Titr" panose="00000700000000000000" pitchFamily="2" charset="-78"/>
              </a:rPr>
              <a:t>شکل 2 – فرآیند تولید چدن</a:t>
            </a:r>
            <a:endParaRPr lang="en-US" sz="80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sp>
        <p:nvSpPr>
          <p:cNvPr id="89" name="CustomShape 26"/>
          <p:cNvSpPr/>
          <p:nvPr/>
        </p:nvSpPr>
        <p:spPr>
          <a:xfrm>
            <a:off x="-16644810" y="23715791"/>
            <a:ext cx="16119379" cy="2886586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7200" b="1" dirty="0">
                <a:cs typeface="B Nazanin" panose="00000400000000000000" pitchFamily="2" charset="-78"/>
              </a:rPr>
              <a:t>1- استفاده از استخر مواد زاید برای رفع بوی نامطبوع</a:t>
            </a:r>
          </a:p>
          <a:p>
            <a:pPr algn="just" rtl="1">
              <a:lnSpc>
                <a:spcPct val="115000"/>
              </a:lnSpc>
            </a:pPr>
            <a:r>
              <a:rPr lang="fa-IR" sz="7200" b="1" dirty="0">
                <a:cs typeface="B Nazanin" panose="00000400000000000000" pitchFamily="2" charset="-78"/>
              </a:rPr>
              <a:t>2- استفاده از آلارم صوتی و نوری هنگام جابجایی کوره بین کارگران جهت ایمنی بیشتر</a:t>
            </a:r>
          </a:p>
          <a:p>
            <a:pPr algn="just">
              <a:lnSpc>
                <a:spcPct val="115000"/>
              </a:lnSpc>
            </a:pPr>
            <a:endParaRPr lang="fa-IR" sz="7200" b="1" dirty="0">
              <a:cs typeface="B Nazanin" panose="00000400000000000000" pitchFamily="2" charset="-78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-16093885" y="19979745"/>
            <a:ext cx="15788502" cy="29381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8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دستاوردها/پیشنهادها برای رفع چالش ها</a:t>
            </a:r>
            <a:endParaRPr lang="en-US" sz="88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69" name="CustomShape 26"/>
          <p:cNvSpPr/>
          <p:nvPr/>
        </p:nvSpPr>
        <p:spPr>
          <a:xfrm>
            <a:off x="-14570163" y="15883868"/>
            <a:ext cx="13932490" cy="3569209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7200" b="1" dirty="0">
                <a:cs typeface="B Nazanin" panose="00000400000000000000" pitchFamily="2" charset="-78"/>
              </a:rPr>
              <a:t>1- بازدهی پایین کارگران</a:t>
            </a:r>
          </a:p>
          <a:p>
            <a:pPr algn="just" rtl="1">
              <a:lnSpc>
                <a:spcPct val="115000"/>
              </a:lnSpc>
            </a:pPr>
            <a:r>
              <a:rPr lang="fa-IR" sz="7200" b="1" dirty="0">
                <a:cs typeface="B Nazanin" panose="00000400000000000000" pitchFamily="2" charset="-78"/>
              </a:rPr>
              <a:t>2- تعدادبیش از مورد نیاز منابع انسانی</a:t>
            </a:r>
          </a:p>
          <a:p>
            <a:pPr algn="just" rtl="1">
              <a:lnSpc>
                <a:spcPct val="115000"/>
              </a:lnSpc>
            </a:pPr>
            <a:r>
              <a:rPr lang="fa-IR" sz="7200" b="1" dirty="0">
                <a:cs typeface="B Nazanin" panose="00000400000000000000" pitchFamily="2" charset="-78"/>
              </a:rPr>
              <a:t>3- عدم رعایت نکات ایمنی</a:t>
            </a:r>
          </a:p>
          <a:p>
            <a:pPr algn="just">
              <a:lnSpc>
                <a:spcPct val="115000"/>
              </a:lnSpc>
            </a:pPr>
            <a:endParaRPr lang="fa-IR" sz="7200" b="1" dirty="0">
              <a:cs typeface="B Nazanin" panose="00000400000000000000" pitchFamily="2" charset="-78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5751223" y="3397794"/>
            <a:ext cx="9944788" cy="21251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8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	معرفی محل کارآموزی</a:t>
            </a:r>
            <a:endParaRPr lang="en-US" sz="88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6061005" y="16982479"/>
            <a:ext cx="9944789" cy="2080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2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		مراحل فرآیند ساخت / تولید</a:t>
            </a:r>
            <a:endParaRPr lang="en-US" sz="7200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58" name="CustomShape 26"/>
          <p:cNvSpPr/>
          <p:nvPr/>
        </p:nvSpPr>
        <p:spPr>
          <a:xfrm>
            <a:off x="28772654" y="19778387"/>
            <a:ext cx="6923357" cy="656247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1- ذوب</a:t>
            </a:r>
          </a:p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2- ریخته گری</a:t>
            </a:r>
          </a:p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3-مدل سازی</a:t>
            </a:r>
          </a:p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4- ماشین کاری</a:t>
            </a:r>
          </a:p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5- ماهیچه کیری</a:t>
            </a:r>
          </a:p>
          <a:p>
            <a:pPr algn="just" rtl="1">
              <a:lnSpc>
                <a:spcPct val="115000"/>
              </a:lnSpc>
            </a:pPr>
            <a:r>
              <a:rPr lang="fa-IR" sz="8000" b="1" dirty="0">
                <a:cs typeface="B Nazanin" panose="00000400000000000000" pitchFamily="2" charset="-78"/>
              </a:rPr>
              <a:t>6- تمیزکاری</a:t>
            </a:r>
          </a:p>
        </p:txBody>
      </p:sp>
      <p:sp>
        <p:nvSpPr>
          <p:cNvPr id="57" name="Text Box 262"/>
          <p:cNvSpPr txBox="1">
            <a:spLocks noChangeArrowheads="1"/>
          </p:cNvSpPr>
          <p:nvPr/>
        </p:nvSpPr>
        <p:spPr bwMode="auto">
          <a:xfrm>
            <a:off x="4206850" y="18701040"/>
            <a:ext cx="12516493" cy="72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8000" b="1" dirty="0">
                <a:latin typeface="Impact" panose="020B0806030902050204" pitchFamily="34" charset="0"/>
                <a:cs typeface="B Titr" panose="00000700000000000000" pitchFamily="2" charset="-78"/>
              </a:rPr>
              <a:t>شکل 1 کوره فرآیند ذوب</a:t>
            </a:r>
            <a:endParaRPr lang="en-US" sz="80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sp>
        <p:nvSpPr>
          <p:cNvPr id="65" name="CustomShape 24"/>
          <p:cNvSpPr/>
          <p:nvPr/>
        </p:nvSpPr>
        <p:spPr>
          <a:xfrm>
            <a:off x="22861907" y="5723579"/>
            <a:ext cx="7861710" cy="10008332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/>
            <a:endParaRPr lang="fa-IR" sz="8800" dirty="0">
              <a:cs typeface="B Nazanin" panose="00000400000000000000" pitchFamily="2" charset="-78"/>
            </a:endParaRPr>
          </a:p>
        </p:txBody>
      </p:sp>
      <p:sp>
        <p:nvSpPr>
          <p:cNvPr id="67" name="CustomShape 26"/>
          <p:cNvSpPr/>
          <p:nvPr/>
        </p:nvSpPr>
        <p:spPr>
          <a:xfrm>
            <a:off x="23069381" y="6155392"/>
            <a:ext cx="12902002" cy="10704539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9600" b="1" dirty="0">
                <a:cs typeface="B Nazanin" panose="00000400000000000000" pitchFamily="2" charset="-78"/>
              </a:rPr>
              <a:t>نام شرکت:صنایع چدن پارس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تولیدکننده  قطعات خودرو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دیسک ترمز پژو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سگ دست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توپی چرخ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قطعات کامیون بنز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محفظه دیفرانسیل پژو 405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7200" b="1" dirty="0">
                <a:cs typeface="B Nazanin" panose="00000400000000000000" pitchFamily="2" charset="-78"/>
              </a:rPr>
              <a:t>و قطعات چدنی دیگر ...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8F094C4-1AAB-4297-BA53-E03B9890AD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9469" y="11257933"/>
            <a:ext cx="17021876" cy="65745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737CD21-A305-49D9-BA2B-F203AA2784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1945" y="20123093"/>
            <a:ext cx="21528270" cy="8280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663</TotalTime>
  <Words>175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pc</cp:lastModifiedBy>
  <cp:revision>80</cp:revision>
  <dcterms:modified xsi:type="dcterms:W3CDTF">2021-11-27T17:24:16Z</dcterms:modified>
</cp:coreProperties>
</file>