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7" r:id="rId2"/>
    <p:sldId id="258" r:id="rId3"/>
    <p:sldId id="261" r:id="rId4"/>
    <p:sldId id="267" r:id="rId5"/>
    <p:sldId id="262" r:id="rId6"/>
    <p:sldId id="269" r:id="rId7"/>
    <p:sldId id="270" r:id="rId8"/>
    <p:sldId id="271" r:id="rId9"/>
    <p:sldId id="263" r:id="rId10"/>
    <p:sldId id="272" r:id="rId11"/>
    <p:sldId id="264" r:id="rId12"/>
    <p:sldId id="268" r:id="rId13"/>
    <p:sldId id="274" r:id="rId14"/>
    <p:sldId id="273" r:id="rId15"/>
    <p:sldId id="275" r:id="rId16"/>
    <p:sldId id="276" r:id="rId17"/>
    <p:sldId id="278" r:id="rId18"/>
    <p:sldId id="280" r:id="rId19"/>
    <p:sldId id="281" r:id="rId20"/>
    <p:sldId id="282" r:id="rId21"/>
    <p:sldId id="283" r:id="rId22"/>
    <p:sldId id="284" r:id="rId23"/>
    <p:sldId id="285" r:id="rId24"/>
    <p:sldId id="286" r:id="rId25"/>
    <p:sldId id="287" r:id="rId26"/>
    <p:sldId id="288" r:id="rId27"/>
    <p:sldId id="289"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259" r:id="rId149"/>
    <p:sldId id="260"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660"/>
  </p:normalViewPr>
  <p:slideViewPr>
    <p:cSldViewPr snapToGrid="0">
      <p:cViewPr varScale="1">
        <p:scale>
          <a:sx n="65" d="100"/>
          <a:sy n="65"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B9E8A-E532-4A5A-BE8C-5EB8F4394E43}"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F4E8D-55C8-4741-9C05-7430F45CCD56}" type="slidenum">
              <a:rPr lang="en-US" smtClean="0"/>
              <a:t>‹#›</a:t>
            </a:fld>
            <a:endParaRPr lang="en-US"/>
          </a:p>
        </p:txBody>
      </p:sp>
    </p:spTree>
    <p:extLst>
      <p:ext uri="{BB962C8B-B14F-4D97-AF65-F5344CB8AC3E}">
        <p14:creationId xmlns:p14="http://schemas.microsoft.com/office/powerpoint/2010/main" val="6948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a:t>
            </a:fld>
            <a:endParaRPr lang="en-US"/>
          </a:p>
        </p:txBody>
      </p:sp>
    </p:spTree>
    <p:extLst>
      <p:ext uri="{BB962C8B-B14F-4D97-AF65-F5344CB8AC3E}">
        <p14:creationId xmlns:p14="http://schemas.microsoft.com/office/powerpoint/2010/main" val="191285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a:t>
            </a:fld>
            <a:endParaRPr lang="en-US"/>
          </a:p>
        </p:txBody>
      </p:sp>
    </p:spTree>
    <p:extLst>
      <p:ext uri="{BB962C8B-B14F-4D97-AF65-F5344CB8AC3E}">
        <p14:creationId xmlns:p14="http://schemas.microsoft.com/office/powerpoint/2010/main" val="13082066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101</a:t>
            </a:fld>
            <a:endParaRPr lang="en-US"/>
          </a:p>
        </p:txBody>
      </p:sp>
    </p:spTree>
    <p:extLst>
      <p:ext uri="{BB962C8B-B14F-4D97-AF65-F5344CB8AC3E}">
        <p14:creationId xmlns:p14="http://schemas.microsoft.com/office/powerpoint/2010/main" val="16212284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102</a:t>
            </a:fld>
            <a:endParaRPr lang="en-US"/>
          </a:p>
        </p:txBody>
      </p:sp>
    </p:spTree>
    <p:extLst>
      <p:ext uri="{BB962C8B-B14F-4D97-AF65-F5344CB8AC3E}">
        <p14:creationId xmlns:p14="http://schemas.microsoft.com/office/powerpoint/2010/main" val="20484095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103</a:t>
            </a:fld>
            <a:endParaRPr lang="en-US"/>
          </a:p>
        </p:txBody>
      </p:sp>
    </p:spTree>
    <p:extLst>
      <p:ext uri="{BB962C8B-B14F-4D97-AF65-F5344CB8AC3E}">
        <p14:creationId xmlns:p14="http://schemas.microsoft.com/office/powerpoint/2010/main" val="29509911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104</a:t>
            </a:fld>
            <a:endParaRPr lang="en-US"/>
          </a:p>
        </p:txBody>
      </p:sp>
    </p:spTree>
    <p:extLst>
      <p:ext uri="{BB962C8B-B14F-4D97-AF65-F5344CB8AC3E}">
        <p14:creationId xmlns:p14="http://schemas.microsoft.com/office/powerpoint/2010/main" val="41699317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105</a:t>
            </a:fld>
            <a:endParaRPr lang="en-US"/>
          </a:p>
        </p:txBody>
      </p:sp>
    </p:spTree>
    <p:extLst>
      <p:ext uri="{BB962C8B-B14F-4D97-AF65-F5344CB8AC3E}">
        <p14:creationId xmlns:p14="http://schemas.microsoft.com/office/powerpoint/2010/main" val="24074472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106</a:t>
            </a:fld>
            <a:endParaRPr lang="en-US"/>
          </a:p>
        </p:txBody>
      </p:sp>
    </p:spTree>
    <p:extLst>
      <p:ext uri="{BB962C8B-B14F-4D97-AF65-F5344CB8AC3E}">
        <p14:creationId xmlns:p14="http://schemas.microsoft.com/office/powerpoint/2010/main" val="28143566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107</a:t>
            </a:fld>
            <a:endParaRPr lang="en-US"/>
          </a:p>
        </p:txBody>
      </p:sp>
    </p:spTree>
    <p:extLst>
      <p:ext uri="{BB962C8B-B14F-4D97-AF65-F5344CB8AC3E}">
        <p14:creationId xmlns:p14="http://schemas.microsoft.com/office/powerpoint/2010/main" val="9705147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108</a:t>
            </a:fld>
            <a:endParaRPr lang="en-US"/>
          </a:p>
        </p:txBody>
      </p:sp>
    </p:spTree>
    <p:extLst>
      <p:ext uri="{BB962C8B-B14F-4D97-AF65-F5344CB8AC3E}">
        <p14:creationId xmlns:p14="http://schemas.microsoft.com/office/powerpoint/2010/main" val="25483065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109</a:t>
            </a:fld>
            <a:endParaRPr lang="en-US"/>
          </a:p>
        </p:txBody>
      </p:sp>
    </p:spTree>
    <p:extLst>
      <p:ext uri="{BB962C8B-B14F-4D97-AF65-F5344CB8AC3E}">
        <p14:creationId xmlns:p14="http://schemas.microsoft.com/office/powerpoint/2010/main" val="20285536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110</a:t>
            </a:fld>
            <a:endParaRPr lang="en-US"/>
          </a:p>
        </p:txBody>
      </p:sp>
    </p:spTree>
    <p:extLst>
      <p:ext uri="{BB962C8B-B14F-4D97-AF65-F5344CB8AC3E}">
        <p14:creationId xmlns:p14="http://schemas.microsoft.com/office/powerpoint/2010/main" val="211737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a:t>
            </a:fld>
            <a:endParaRPr lang="en-US"/>
          </a:p>
        </p:txBody>
      </p:sp>
    </p:spTree>
    <p:extLst>
      <p:ext uri="{BB962C8B-B14F-4D97-AF65-F5344CB8AC3E}">
        <p14:creationId xmlns:p14="http://schemas.microsoft.com/office/powerpoint/2010/main" val="38573917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111</a:t>
            </a:fld>
            <a:endParaRPr lang="en-US"/>
          </a:p>
        </p:txBody>
      </p:sp>
    </p:spTree>
    <p:extLst>
      <p:ext uri="{BB962C8B-B14F-4D97-AF65-F5344CB8AC3E}">
        <p14:creationId xmlns:p14="http://schemas.microsoft.com/office/powerpoint/2010/main" val="24795170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112</a:t>
            </a:fld>
            <a:endParaRPr lang="en-US"/>
          </a:p>
        </p:txBody>
      </p:sp>
    </p:spTree>
    <p:extLst>
      <p:ext uri="{BB962C8B-B14F-4D97-AF65-F5344CB8AC3E}">
        <p14:creationId xmlns:p14="http://schemas.microsoft.com/office/powerpoint/2010/main" val="1430235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113</a:t>
            </a:fld>
            <a:endParaRPr lang="en-US"/>
          </a:p>
        </p:txBody>
      </p:sp>
    </p:spTree>
    <p:extLst>
      <p:ext uri="{BB962C8B-B14F-4D97-AF65-F5344CB8AC3E}">
        <p14:creationId xmlns:p14="http://schemas.microsoft.com/office/powerpoint/2010/main" val="28080383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114</a:t>
            </a:fld>
            <a:endParaRPr lang="en-US"/>
          </a:p>
        </p:txBody>
      </p:sp>
    </p:spTree>
    <p:extLst>
      <p:ext uri="{BB962C8B-B14F-4D97-AF65-F5344CB8AC3E}">
        <p14:creationId xmlns:p14="http://schemas.microsoft.com/office/powerpoint/2010/main" val="20053873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115</a:t>
            </a:fld>
            <a:endParaRPr lang="en-US"/>
          </a:p>
        </p:txBody>
      </p:sp>
    </p:spTree>
    <p:extLst>
      <p:ext uri="{BB962C8B-B14F-4D97-AF65-F5344CB8AC3E}">
        <p14:creationId xmlns:p14="http://schemas.microsoft.com/office/powerpoint/2010/main" val="38258903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116</a:t>
            </a:fld>
            <a:endParaRPr lang="en-US"/>
          </a:p>
        </p:txBody>
      </p:sp>
    </p:spTree>
    <p:extLst>
      <p:ext uri="{BB962C8B-B14F-4D97-AF65-F5344CB8AC3E}">
        <p14:creationId xmlns:p14="http://schemas.microsoft.com/office/powerpoint/2010/main" val="2889018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117</a:t>
            </a:fld>
            <a:endParaRPr lang="en-US"/>
          </a:p>
        </p:txBody>
      </p:sp>
    </p:spTree>
    <p:extLst>
      <p:ext uri="{BB962C8B-B14F-4D97-AF65-F5344CB8AC3E}">
        <p14:creationId xmlns:p14="http://schemas.microsoft.com/office/powerpoint/2010/main" val="12508809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118</a:t>
            </a:fld>
            <a:endParaRPr lang="en-US"/>
          </a:p>
        </p:txBody>
      </p:sp>
    </p:spTree>
    <p:extLst>
      <p:ext uri="{BB962C8B-B14F-4D97-AF65-F5344CB8AC3E}">
        <p14:creationId xmlns:p14="http://schemas.microsoft.com/office/powerpoint/2010/main" val="18420497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119</a:t>
            </a:fld>
            <a:endParaRPr lang="en-US"/>
          </a:p>
        </p:txBody>
      </p:sp>
    </p:spTree>
    <p:extLst>
      <p:ext uri="{BB962C8B-B14F-4D97-AF65-F5344CB8AC3E}">
        <p14:creationId xmlns:p14="http://schemas.microsoft.com/office/powerpoint/2010/main" val="42030303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120</a:t>
            </a:fld>
            <a:endParaRPr lang="en-US"/>
          </a:p>
        </p:txBody>
      </p:sp>
    </p:spTree>
    <p:extLst>
      <p:ext uri="{BB962C8B-B14F-4D97-AF65-F5344CB8AC3E}">
        <p14:creationId xmlns:p14="http://schemas.microsoft.com/office/powerpoint/2010/main" val="127848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a:t>
            </a:fld>
            <a:endParaRPr lang="en-US"/>
          </a:p>
        </p:txBody>
      </p:sp>
    </p:spTree>
    <p:extLst>
      <p:ext uri="{BB962C8B-B14F-4D97-AF65-F5344CB8AC3E}">
        <p14:creationId xmlns:p14="http://schemas.microsoft.com/office/powerpoint/2010/main" val="25736624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121</a:t>
            </a:fld>
            <a:endParaRPr lang="en-US"/>
          </a:p>
        </p:txBody>
      </p:sp>
    </p:spTree>
    <p:extLst>
      <p:ext uri="{BB962C8B-B14F-4D97-AF65-F5344CB8AC3E}">
        <p14:creationId xmlns:p14="http://schemas.microsoft.com/office/powerpoint/2010/main" val="312485559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122</a:t>
            </a:fld>
            <a:endParaRPr lang="en-US"/>
          </a:p>
        </p:txBody>
      </p:sp>
    </p:spTree>
    <p:extLst>
      <p:ext uri="{BB962C8B-B14F-4D97-AF65-F5344CB8AC3E}">
        <p14:creationId xmlns:p14="http://schemas.microsoft.com/office/powerpoint/2010/main" val="27244244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123</a:t>
            </a:fld>
            <a:endParaRPr lang="en-US"/>
          </a:p>
        </p:txBody>
      </p:sp>
    </p:spTree>
    <p:extLst>
      <p:ext uri="{BB962C8B-B14F-4D97-AF65-F5344CB8AC3E}">
        <p14:creationId xmlns:p14="http://schemas.microsoft.com/office/powerpoint/2010/main" val="31883687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124</a:t>
            </a:fld>
            <a:endParaRPr lang="en-US"/>
          </a:p>
        </p:txBody>
      </p:sp>
    </p:spTree>
    <p:extLst>
      <p:ext uri="{BB962C8B-B14F-4D97-AF65-F5344CB8AC3E}">
        <p14:creationId xmlns:p14="http://schemas.microsoft.com/office/powerpoint/2010/main" val="4372111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125</a:t>
            </a:fld>
            <a:endParaRPr lang="en-US"/>
          </a:p>
        </p:txBody>
      </p:sp>
    </p:spTree>
    <p:extLst>
      <p:ext uri="{BB962C8B-B14F-4D97-AF65-F5344CB8AC3E}">
        <p14:creationId xmlns:p14="http://schemas.microsoft.com/office/powerpoint/2010/main" val="28842122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126</a:t>
            </a:fld>
            <a:endParaRPr lang="en-US"/>
          </a:p>
        </p:txBody>
      </p:sp>
    </p:spTree>
    <p:extLst>
      <p:ext uri="{BB962C8B-B14F-4D97-AF65-F5344CB8AC3E}">
        <p14:creationId xmlns:p14="http://schemas.microsoft.com/office/powerpoint/2010/main" val="19289449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127</a:t>
            </a:fld>
            <a:endParaRPr lang="en-US"/>
          </a:p>
        </p:txBody>
      </p:sp>
    </p:spTree>
    <p:extLst>
      <p:ext uri="{BB962C8B-B14F-4D97-AF65-F5344CB8AC3E}">
        <p14:creationId xmlns:p14="http://schemas.microsoft.com/office/powerpoint/2010/main" val="3760677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128</a:t>
            </a:fld>
            <a:endParaRPr lang="en-US"/>
          </a:p>
        </p:txBody>
      </p:sp>
    </p:spTree>
    <p:extLst>
      <p:ext uri="{BB962C8B-B14F-4D97-AF65-F5344CB8AC3E}">
        <p14:creationId xmlns:p14="http://schemas.microsoft.com/office/powerpoint/2010/main" val="32360596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129</a:t>
            </a:fld>
            <a:endParaRPr lang="en-US"/>
          </a:p>
        </p:txBody>
      </p:sp>
    </p:spTree>
    <p:extLst>
      <p:ext uri="{BB962C8B-B14F-4D97-AF65-F5344CB8AC3E}">
        <p14:creationId xmlns:p14="http://schemas.microsoft.com/office/powerpoint/2010/main" val="148749777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130</a:t>
            </a:fld>
            <a:endParaRPr lang="en-US"/>
          </a:p>
        </p:txBody>
      </p:sp>
    </p:spTree>
    <p:extLst>
      <p:ext uri="{BB962C8B-B14F-4D97-AF65-F5344CB8AC3E}">
        <p14:creationId xmlns:p14="http://schemas.microsoft.com/office/powerpoint/2010/main" val="185256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a:t>
            </a:fld>
            <a:endParaRPr lang="en-US"/>
          </a:p>
        </p:txBody>
      </p:sp>
    </p:spTree>
    <p:extLst>
      <p:ext uri="{BB962C8B-B14F-4D97-AF65-F5344CB8AC3E}">
        <p14:creationId xmlns:p14="http://schemas.microsoft.com/office/powerpoint/2010/main" val="19242459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131</a:t>
            </a:fld>
            <a:endParaRPr lang="en-US"/>
          </a:p>
        </p:txBody>
      </p:sp>
    </p:spTree>
    <p:extLst>
      <p:ext uri="{BB962C8B-B14F-4D97-AF65-F5344CB8AC3E}">
        <p14:creationId xmlns:p14="http://schemas.microsoft.com/office/powerpoint/2010/main" val="12619938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132</a:t>
            </a:fld>
            <a:endParaRPr lang="en-US"/>
          </a:p>
        </p:txBody>
      </p:sp>
    </p:spTree>
    <p:extLst>
      <p:ext uri="{BB962C8B-B14F-4D97-AF65-F5344CB8AC3E}">
        <p14:creationId xmlns:p14="http://schemas.microsoft.com/office/powerpoint/2010/main" val="244709484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133</a:t>
            </a:fld>
            <a:endParaRPr lang="en-US"/>
          </a:p>
        </p:txBody>
      </p:sp>
    </p:spTree>
    <p:extLst>
      <p:ext uri="{BB962C8B-B14F-4D97-AF65-F5344CB8AC3E}">
        <p14:creationId xmlns:p14="http://schemas.microsoft.com/office/powerpoint/2010/main" val="34562069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134</a:t>
            </a:fld>
            <a:endParaRPr lang="en-US"/>
          </a:p>
        </p:txBody>
      </p:sp>
    </p:spTree>
    <p:extLst>
      <p:ext uri="{BB962C8B-B14F-4D97-AF65-F5344CB8AC3E}">
        <p14:creationId xmlns:p14="http://schemas.microsoft.com/office/powerpoint/2010/main" val="17599172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135</a:t>
            </a:fld>
            <a:endParaRPr lang="en-US"/>
          </a:p>
        </p:txBody>
      </p:sp>
    </p:spTree>
    <p:extLst>
      <p:ext uri="{BB962C8B-B14F-4D97-AF65-F5344CB8AC3E}">
        <p14:creationId xmlns:p14="http://schemas.microsoft.com/office/powerpoint/2010/main" val="321792138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136</a:t>
            </a:fld>
            <a:endParaRPr lang="en-US"/>
          </a:p>
        </p:txBody>
      </p:sp>
    </p:spTree>
    <p:extLst>
      <p:ext uri="{BB962C8B-B14F-4D97-AF65-F5344CB8AC3E}">
        <p14:creationId xmlns:p14="http://schemas.microsoft.com/office/powerpoint/2010/main" val="293470825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137</a:t>
            </a:fld>
            <a:endParaRPr lang="en-US"/>
          </a:p>
        </p:txBody>
      </p:sp>
    </p:spTree>
    <p:extLst>
      <p:ext uri="{BB962C8B-B14F-4D97-AF65-F5344CB8AC3E}">
        <p14:creationId xmlns:p14="http://schemas.microsoft.com/office/powerpoint/2010/main" val="24773773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138</a:t>
            </a:fld>
            <a:endParaRPr lang="en-US"/>
          </a:p>
        </p:txBody>
      </p:sp>
    </p:spTree>
    <p:extLst>
      <p:ext uri="{BB962C8B-B14F-4D97-AF65-F5344CB8AC3E}">
        <p14:creationId xmlns:p14="http://schemas.microsoft.com/office/powerpoint/2010/main" val="29578727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139</a:t>
            </a:fld>
            <a:endParaRPr lang="en-US"/>
          </a:p>
        </p:txBody>
      </p:sp>
    </p:spTree>
    <p:extLst>
      <p:ext uri="{BB962C8B-B14F-4D97-AF65-F5344CB8AC3E}">
        <p14:creationId xmlns:p14="http://schemas.microsoft.com/office/powerpoint/2010/main" val="18671739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140</a:t>
            </a:fld>
            <a:endParaRPr lang="en-US"/>
          </a:p>
        </p:txBody>
      </p:sp>
    </p:spTree>
    <p:extLst>
      <p:ext uri="{BB962C8B-B14F-4D97-AF65-F5344CB8AC3E}">
        <p14:creationId xmlns:p14="http://schemas.microsoft.com/office/powerpoint/2010/main" val="13984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15</a:t>
            </a:fld>
            <a:endParaRPr lang="en-US"/>
          </a:p>
        </p:txBody>
      </p:sp>
    </p:spTree>
    <p:extLst>
      <p:ext uri="{BB962C8B-B14F-4D97-AF65-F5344CB8AC3E}">
        <p14:creationId xmlns:p14="http://schemas.microsoft.com/office/powerpoint/2010/main" val="168876581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141</a:t>
            </a:fld>
            <a:endParaRPr lang="en-US"/>
          </a:p>
        </p:txBody>
      </p:sp>
    </p:spTree>
    <p:extLst>
      <p:ext uri="{BB962C8B-B14F-4D97-AF65-F5344CB8AC3E}">
        <p14:creationId xmlns:p14="http://schemas.microsoft.com/office/powerpoint/2010/main" val="34860458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142</a:t>
            </a:fld>
            <a:endParaRPr lang="en-US"/>
          </a:p>
        </p:txBody>
      </p:sp>
    </p:spTree>
    <p:extLst>
      <p:ext uri="{BB962C8B-B14F-4D97-AF65-F5344CB8AC3E}">
        <p14:creationId xmlns:p14="http://schemas.microsoft.com/office/powerpoint/2010/main" val="1745456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143</a:t>
            </a:fld>
            <a:endParaRPr lang="en-US"/>
          </a:p>
        </p:txBody>
      </p:sp>
    </p:spTree>
    <p:extLst>
      <p:ext uri="{BB962C8B-B14F-4D97-AF65-F5344CB8AC3E}">
        <p14:creationId xmlns:p14="http://schemas.microsoft.com/office/powerpoint/2010/main" val="345215948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144</a:t>
            </a:fld>
            <a:endParaRPr lang="en-US"/>
          </a:p>
        </p:txBody>
      </p:sp>
    </p:spTree>
    <p:extLst>
      <p:ext uri="{BB962C8B-B14F-4D97-AF65-F5344CB8AC3E}">
        <p14:creationId xmlns:p14="http://schemas.microsoft.com/office/powerpoint/2010/main" val="57814300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145</a:t>
            </a:fld>
            <a:endParaRPr lang="en-US"/>
          </a:p>
        </p:txBody>
      </p:sp>
    </p:spTree>
    <p:extLst>
      <p:ext uri="{BB962C8B-B14F-4D97-AF65-F5344CB8AC3E}">
        <p14:creationId xmlns:p14="http://schemas.microsoft.com/office/powerpoint/2010/main" val="425111662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146</a:t>
            </a:fld>
            <a:endParaRPr lang="en-US"/>
          </a:p>
        </p:txBody>
      </p:sp>
    </p:spTree>
    <p:extLst>
      <p:ext uri="{BB962C8B-B14F-4D97-AF65-F5344CB8AC3E}">
        <p14:creationId xmlns:p14="http://schemas.microsoft.com/office/powerpoint/2010/main" val="377218190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147</a:t>
            </a:fld>
            <a:endParaRPr lang="en-US"/>
          </a:p>
        </p:txBody>
      </p:sp>
    </p:spTree>
    <p:extLst>
      <p:ext uri="{BB962C8B-B14F-4D97-AF65-F5344CB8AC3E}">
        <p14:creationId xmlns:p14="http://schemas.microsoft.com/office/powerpoint/2010/main" val="188839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16</a:t>
            </a:fld>
            <a:endParaRPr lang="en-US"/>
          </a:p>
        </p:txBody>
      </p:sp>
    </p:spTree>
    <p:extLst>
      <p:ext uri="{BB962C8B-B14F-4D97-AF65-F5344CB8AC3E}">
        <p14:creationId xmlns:p14="http://schemas.microsoft.com/office/powerpoint/2010/main" val="389330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17</a:t>
            </a:fld>
            <a:endParaRPr lang="en-US"/>
          </a:p>
        </p:txBody>
      </p:sp>
    </p:spTree>
    <p:extLst>
      <p:ext uri="{BB962C8B-B14F-4D97-AF65-F5344CB8AC3E}">
        <p14:creationId xmlns:p14="http://schemas.microsoft.com/office/powerpoint/2010/main" val="316271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18</a:t>
            </a:fld>
            <a:endParaRPr lang="en-US"/>
          </a:p>
        </p:txBody>
      </p:sp>
    </p:spTree>
    <p:extLst>
      <p:ext uri="{BB962C8B-B14F-4D97-AF65-F5344CB8AC3E}">
        <p14:creationId xmlns:p14="http://schemas.microsoft.com/office/powerpoint/2010/main" val="72823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19</a:t>
            </a:fld>
            <a:endParaRPr lang="en-US"/>
          </a:p>
        </p:txBody>
      </p:sp>
    </p:spTree>
    <p:extLst>
      <p:ext uri="{BB962C8B-B14F-4D97-AF65-F5344CB8AC3E}">
        <p14:creationId xmlns:p14="http://schemas.microsoft.com/office/powerpoint/2010/main" val="488264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20</a:t>
            </a:fld>
            <a:endParaRPr lang="en-US"/>
          </a:p>
        </p:txBody>
      </p:sp>
    </p:spTree>
    <p:extLst>
      <p:ext uri="{BB962C8B-B14F-4D97-AF65-F5344CB8AC3E}">
        <p14:creationId xmlns:p14="http://schemas.microsoft.com/office/powerpoint/2010/main" val="89512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a:t>
            </a:fld>
            <a:endParaRPr lang="en-US"/>
          </a:p>
        </p:txBody>
      </p:sp>
    </p:spTree>
    <p:extLst>
      <p:ext uri="{BB962C8B-B14F-4D97-AF65-F5344CB8AC3E}">
        <p14:creationId xmlns:p14="http://schemas.microsoft.com/office/powerpoint/2010/main" val="60160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21</a:t>
            </a:fld>
            <a:endParaRPr lang="en-US"/>
          </a:p>
        </p:txBody>
      </p:sp>
    </p:spTree>
    <p:extLst>
      <p:ext uri="{BB962C8B-B14F-4D97-AF65-F5344CB8AC3E}">
        <p14:creationId xmlns:p14="http://schemas.microsoft.com/office/powerpoint/2010/main" val="278042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22</a:t>
            </a:fld>
            <a:endParaRPr lang="en-US"/>
          </a:p>
        </p:txBody>
      </p:sp>
    </p:spTree>
    <p:extLst>
      <p:ext uri="{BB962C8B-B14F-4D97-AF65-F5344CB8AC3E}">
        <p14:creationId xmlns:p14="http://schemas.microsoft.com/office/powerpoint/2010/main" val="3669982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23</a:t>
            </a:fld>
            <a:endParaRPr lang="en-US"/>
          </a:p>
        </p:txBody>
      </p:sp>
    </p:spTree>
    <p:extLst>
      <p:ext uri="{BB962C8B-B14F-4D97-AF65-F5344CB8AC3E}">
        <p14:creationId xmlns:p14="http://schemas.microsoft.com/office/powerpoint/2010/main" val="371404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24</a:t>
            </a:fld>
            <a:endParaRPr lang="en-US"/>
          </a:p>
        </p:txBody>
      </p:sp>
    </p:spTree>
    <p:extLst>
      <p:ext uri="{BB962C8B-B14F-4D97-AF65-F5344CB8AC3E}">
        <p14:creationId xmlns:p14="http://schemas.microsoft.com/office/powerpoint/2010/main" val="127716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25</a:t>
            </a:fld>
            <a:endParaRPr lang="en-US"/>
          </a:p>
        </p:txBody>
      </p:sp>
    </p:spTree>
    <p:extLst>
      <p:ext uri="{BB962C8B-B14F-4D97-AF65-F5344CB8AC3E}">
        <p14:creationId xmlns:p14="http://schemas.microsoft.com/office/powerpoint/2010/main" val="1320915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26</a:t>
            </a:fld>
            <a:endParaRPr lang="en-US"/>
          </a:p>
        </p:txBody>
      </p:sp>
    </p:spTree>
    <p:extLst>
      <p:ext uri="{BB962C8B-B14F-4D97-AF65-F5344CB8AC3E}">
        <p14:creationId xmlns:p14="http://schemas.microsoft.com/office/powerpoint/2010/main" val="72829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27</a:t>
            </a:fld>
            <a:endParaRPr lang="en-US"/>
          </a:p>
        </p:txBody>
      </p:sp>
    </p:spTree>
    <p:extLst>
      <p:ext uri="{BB962C8B-B14F-4D97-AF65-F5344CB8AC3E}">
        <p14:creationId xmlns:p14="http://schemas.microsoft.com/office/powerpoint/2010/main" val="2365307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28</a:t>
            </a:fld>
            <a:endParaRPr lang="en-US"/>
          </a:p>
        </p:txBody>
      </p:sp>
    </p:spTree>
    <p:extLst>
      <p:ext uri="{BB962C8B-B14F-4D97-AF65-F5344CB8AC3E}">
        <p14:creationId xmlns:p14="http://schemas.microsoft.com/office/powerpoint/2010/main" val="501640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29</a:t>
            </a:fld>
            <a:endParaRPr lang="en-US"/>
          </a:p>
        </p:txBody>
      </p:sp>
    </p:spTree>
    <p:extLst>
      <p:ext uri="{BB962C8B-B14F-4D97-AF65-F5344CB8AC3E}">
        <p14:creationId xmlns:p14="http://schemas.microsoft.com/office/powerpoint/2010/main" val="3762356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30</a:t>
            </a:fld>
            <a:endParaRPr lang="en-US"/>
          </a:p>
        </p:txBody>
      </p:sp>
    </p:spTree>
    <p:extLst>
      <p:ext uri="{BB962C8B-B14F-4D97-AF65-F5344CB8AC3E}">
        <p14:creationId xmlns:p14="http://schemas.microsoft.com/office/powerpoint/2010/main" val="38008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a:t>
            </a:fld>
            <a:endParaRPr lang="en-US"/>
          </a:p>
        </p:txBody>
      </p:sp>
    </p:spTree>
    <p:extLst>
      <p:ext uri="{BB962C8B-B14F-4D97-AF65-F5344CB8AC3E}">
        <p14:creationId xmlns:p14="http://schemas.microsoft.com/office/powerpoint/2010/main" val="412420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31</a:t>
            </a:fld>
            <a:endParaRPr lang="en-US"/>
          </a:p>
        </p:txBody>
      </p:sp>
    </p:spTree>
    <p:extLst>
      <p:ext uri="{BB962C8B-B14F-4D97-AF65-F5344CB8AC3E}">
        <p14:creationId xmlns:p14="http://schemas.microsoft.com/office/powerpoint/2010/main" val="2915357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32</a:t>
            </a:fld>
            <a:endParaRPr lang="en-US"/>
          </a:p>
        </p:txBody>
      </p:sp>
    </p:spTree>
    <p:extLst>
      <p:ext uri="{BB962C8B-B14F-4D97-AF65-F5344CB8AC3E}">
        <p14:creationId xmlns:p14="http://schemas.microsoft.com/office/powerpoint/2010/main" val="89314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33</a:t>
            </a:fld>
            <a:endParaRPr lang="en-US"/>
          </a:p>
        </p:txBody>
      </p:sp>
    </p:spTree>
    <p:extLst>
      <p:ext uri="{BB962C8B-B14F-4D97-AF65-F5344CB8AC3E}">
        <p14:creationId xmlns:p14="http://schemas.microsoft.com/office/powerpoint/2010/main" val="1831363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34</a:t>
            </a:fld>
            <a:endParaRPr lang="en-US"/>
          </a:p>
        </p:txBody>
      </p:sp>
    </p:spTree>
    <p:extLst>
      <p:ext uri="{BB962C8B-B14F-4D97-AF65-F5344CB8AC3E}">
        <p14:creationId xmlns:p14="http://schemas.microsoft.com/office/powerpoint/2010/main" val="38939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35</a:t>
            </a:fld>
            <a:endParaRPr lang="en-US"/>
          </a:p>
        </p:txBody>
      </p:sp>
    </p:spTree>
    <p:extLst>
      <p:ext uri="{BB962C8B-B14F-4D97-AF65-F5344CB8AC3E}">
        <p14:creationId xmlns:p14="http://schemas.microsoft.com/office/powerpoint/2010/main" val="2119043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36</a:t>
            </a:fld>
            <a:endParaRPr lang="en-US"/>
          </a:p>
        </p:txBody>
      </p:sp>
    </p:spTree>
    <p:extLst>
      <p:ext uri="{BB962C8B-B14F-4D97-AF65-F5344CB8AC3E}">
        <p14:creationId xmlns:p14="http://schemas.microsoft.com/office/powerpoint/2010/main" val="2756972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37</a:t>
            </a:fld>
            <a:endParaRPr lang="en-US"/>
          </a:p>
        </p:txBody>
      </p:sp>
    </p:spTree>
    <p:extLst>
      <p:ext uri="{BB962C8B-B14F-4D97-AF65-F5344CB8AC3E}">
        <p14:creationId xmlns:p14="http://schemas.microsoft.com/office/powerpoint/2010/main" val="544703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38</a:t>
            </a:fld>
            <a:endParaRPr lang="en-US"/>
          </a:p>
        </p:txBody>
      </p:sp>
    </p:spTree>
    <p:extLst>
      <p:ext uri="{BB962C8B-B14F-4D97-AF65-F5344CB8AC3E}">
        <p14:creationId xmlns:p14="http://schemas.microsoft.com/office/powerpoint/2010/main" val="4074998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39</a:t>
            </a:fld>
            <a:endParaRPr lang="en-US"/>
          </a:p>
        </p:txBody>
      </p:sp>
    </p:spTree>
    <p:extLst>
      <p:ext uri="{BB962C8B-B14F-4D97-AF65-F5344CB8AC3E}">
        <p14:creationId xmlns:p14="http://schemas.microsoft.com/office/powerpoint/2010/main" val="1988524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40</a:t>
            </a:fld>
            <a:endParaRPr lang="en-US"/>
          </a:p>
        </p:txBody>
      </p:sp>
    </p:spTree>
    <p:extLst>
      <p:ext uri="{BB962C8B-B14F-4D97-AF65-F5344CB8AC3E}">
        <p14:creationId xmlns:p14="http://schemas.microsoft.com/office/powerpoint/2010/main" val="296707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a:t>
            </a:fld>
            <a:endParaRPr lang="en-US"/>
          </a:p>
        </p:txBody>
      </p:sp>
    </p:spTree>
    <p:extLst>
      <p:ext uri="{BB962C8B-B14F-4D97-AF65-F5344CB8AC3E}">
        <p14:creationId xmlns:p14="http://schemas.microsoft.com/office/powerpoint/2010/main" val="2384574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41</a:t>
            </a:fld>
            <a:endParaRPr lang="en-US"/>
          </a:p>
        </p:txBody>
      </p:sp>
    </p:spTree>
    <p:extLst>
      <p:ext uri="{BB962C8B-B14F-4D97-AF65-F5344CB8AC3E}">
        <p14:creationId xmlns:p14="http://schemas.microsoft.com/office/powerpoint/2010/main" val="2636224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42</a:t>
            </a:fld>
            <a:endParaRPr lang="en-US"/>
          </a:p>
        </p:txBody>
      </p:sp>
    </p:spTree>
    <p:extLst>
      <p:ext uri="{BB962C8B-B14F-4D97-AF65-F5344CB8AC3E}">
        <p14:creationId xmlns:p14="http://schemas.microsoft.com/office/powerpoint/2010/main" val="1916156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43</a:t>
            </a:fld>
            <a:endParaRPr lang="en-US"/>
          </a:p>
        </p:txBody>
      </p:sp>
    </p:spTree>
    <p:extLst>
      <p:ext uri="{BB962C8B-B14F-4D97-AF65-F5344CB8AC3E}">
        <p14:creationId xmlns:p14="http://schemas.microsoft.com/office/powerpoint/2010/main" val="329126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44</a:t>
            </a:fld>
            <a:endParaRPr lang="en-US"/>
          </a:p>
        </p:txBody>
      </p:sp>
    </p:spTree>
    <p:extLst>
      <p:ext uri="{BB962C8B-B14F-4D97-AF65-F5344CB8AC3E}">
        <p14:creationId xmlns:p14="http://schemas.microsoft.com/office/powerpoint/2010/main" val="3812200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45</a:t>
            </a:fld>
            <a:endParaRPr lang="en-US"/>
          </a:p>
        </p:txBody>
      </p:sp>
    </p:spTree>
    <p:extLst>
      <p:ext uri="{BB962C8B-B14F-4D97-AF65-F5344CB8AC3E}">
        <p14:creationId xmlns:p14="http://schemas.microsoft.com/office/powerpoint/2010/main" val="3104288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46</a:t>
            </a:fld>
            <a:endParaRPr lang="en-US"/>
          </a:p>
        </p:txBody>
      </p:sp>
    </p:spTree>
    <p:extLst>
      <p:ext uri="{BB962C8B-B14F-4D97-AF65-F5344CB8AC3E}">
        <p14:creationId xmlns:p14="http://schemas.microsoft.com/office/powerpoint/2010/main" val="102794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47</a:t>
            </a:fld>
            <a:endParaRPr lang="en-US"/>
          </a:p>
        </p:txBody>
      </p:sp>
    </p:spTree>
    <p:extLst>
      <p:ext uri="{BB962C8B-B14F-4D97-AF65-F5344CB8AC3E}">
        <p14:creationId xmlns:p14="http://schemas.microsoft.com/office/powerpoint/2010/main" val="3760725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48</a:t>
            </a:fld>
            <a:endParaRPr lang="en-US"/>
          </a:p>
        </p:txBody>
      </p:sp>
    </p:spTree>
    <p:extLst>
      <p:ext uri="{BB962C8B-B14F-4D97-AF65-F5344CB8AC3E}">
        <p14:creationId xmlns:p14="http://schemas.microsoft.com/office/powerpoint/2010/main" val="1962790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49</a:t>
            </a:fld>
            <a:endParaRPr lang="en-US"/>
          </a:p>
        </p:txBody>
      </p:sp>
    </p:spTree>
    <p:extLst>
      <p:ext uri="{BB962C8B-B14F-4D97-AF65-F5344CB8AC3E}">
        <p14:creationId xmlns:p14="http://schemas.microsoft.com/office/powerpoint/2010/main" val="3573476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50</a:t>
            </a:fld>
            <a:endParaRPr lang="en-US"/>
          </a:p>
        </p:txBody>
      </p:sp>
    </p:spTree>
    <p:extLst>
      <p:ext uri="{BB962C8B-B14F-4D97-AF65-F5344CB8AC3E}">
        <p14:creationId xmlns:p14="http://schemas.microsoft.com/office/powerpoint/2010/main" val="128604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a:t>
            </a:fld>
            <a:endParaRPr lang="en-US"/>
          </a:p>
        </p:txBody>
      </p:sp>
    </p:spTree>
    <p:extLst>
      <p:ext uri="{BB962C8B-B14F-4D97-AF65-F5344CB8AC3E}">
        <p14:creationId xmlns:p14="http://schemas.microsoft.com/office/powerpoint/2010/main" val="788363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51</a:t>
            </a:fld>
            <a:endParaRPr lang="en-US"/>
          </a:p>
        </p:txBody>
      </p:sp>
    </p:spTree>
    <p:extLst>
      <p:ext uri="{BB962C8B-B14F-4D97-AF65-F5344CB8AC3E}">
        <p14:creationId xmlns:p14="http://schemas.microsoft.com/office/powerpoint/2010/main" val="2867891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52</a:t>
            </a:fld>
            <a:endParaRPr lang="en-US"/>
          </a:p>
        </p:txBody>
      </p:sp>
    </p:spTree>
    <p:extLst>
      <p:ext uri="{BB962C8B-B14F-4D97-AF65-F5344CB8AC3E}">
        <p14:creationId xmlns:p14="http://schemas.microsoft.com/office/powerpoint/2010/main" val="2599788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53</a:t>
            </a:fld>
            <a:endParaRPr lang="en-US"/>
          </a:p>
        </p:txBody>
      </p:sp>
    </p:spTree>
    <p:extLst>
      <p:ext uri="{BB962C8B-B14F-4D97-AF65-F5344CB8AC3E}">
        <p14:creationId xmlns:p14="http://schemas.microsoft.com/office/powerpoint/2010/main" val="2236190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54</a:t>
            </a:fld>
            <a:endParaRPr lang="en-US"/>
          </a:p>
        </p:txBody>
      </p:sp>
    </p:spTree>
    <p:extLst>
      <p:ext uri="{BB962C8B-B14F-4D97-AF65-F5344CB8AC3E}">
        <p14:creationId xmlns:p14="http://schemas.microsoft.com/office/powerpoint/2010/main" val="3726384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55</a:t>
            </a:fld>
            <a:endParaRPr lang="en-US"/>
          </a:p>
        </p:txBody>
      </p:sp>
    </p:spTree>
    <p:extLst>
      <p:ext uri="{BB962C8B-B14F-4D97-AF65-F5344CB8AC3E}">
        <p14:creationId xmlns:p14="http://schemas.microsoft.com/office/powerpoint/2010/main" val="2628032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56</a:t>
            </a:fld>
            <a:endParaRPr lang="en-US"/>
          </a:p>
        </p:txBody>
      </p:sp>
    </p:spTree>
    <p:extLst>
      <p:ext uri="{BB962C8B-B14F-4D97-AF65-F5344CB8AC3E}">
        <p14:creationId xmlns:p14="http://schemas.microsoft.com/office/powerpoint/2010/main" val="972081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57</a:t>
            </a:fld>
            <a:endParaRPr lang="en-US"/>
          </a:p>
        </p:txBody>
      </p:sp>
    </p:spTree>
    <p:extLst>
      <p:ext uri="{BB962C8B-B14F-4D97-AF65-F5344CB8AC3E}">
        <p14:creationId xmlns:p14="http://schemas.microsoft.com/office/powerpoint/2010/main" val="2855682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58</a:t>
            </a:fld>
            <a:endParaRPr lang="en-US"/>
          </a:p>
        </p:txBody>
      </p:sp>
    </p:spTree>
    <p:extLst>
      <p:ext uri="{BB962C8B-B14F-4D97-AF65-F5344CB8AC3E}">
        <p14:creationId xmlns:p14="http://schemas.microsoft.com/office/powerpoint/2010/main" val="3240793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59</a:t>
            </a:fld>
            <a:endParaRPr lang="en-US"/>
          </a:p>
        </p:txBody>
      </p:sp>
    </p:spTree>
    <p:extLst>
      <p:ext uri="{BB962C8B-B14F-4D97-AF65-F5344CB8AC3E}">
        <p14:creationId xmlns:p14="http://schemas.microsoft.com/office/powerpoint/2010/main" val="1243605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60</a:t>
            </a:fld>
            <a:endParaRPr lang="en-US"/>
          </a:p>
        </p:txBody>
      </p:sp>
    </p:spTree>
    <p:extLst>
      <p:ext uri="{BB962C8B-B14F-4D97-AF65-F5344CB8AC3E}">
        <p14:creationId xmlns:p14="http://schemas.microsoft.com/office/powerpoint/2010/main" val="399762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a:t>
            </a:fld>
            <a:endParaRPr lang="en-US"/>
          </a:p>
        </p:txBody>
      </p:sp>
    </p:spTree>
    <p:extLst>
      <p:ext uri="{BB962C8B-B14F-4D97-AF65-F5344CB8AC3E}">
        <p14:creationId xmlns:p14="http://schemas.microsoft.com/office/powerpoint/2010/main" val="2376725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61</a:t>
            </a:fld>
            <a:endParaRPr lang="en-US"/>
          </a:p>
        </p:txBody>
      </p:sp>
    </p:spTree>
    <p:extLst>
      <p:ext uri="{BB962C8B-B14F-4D97-AF65-F5344CB8AC3E}">
        <p14:creationId xmlns:p14="http://schemas.microsoft.com/office/powerpoint/2010/main" val="661482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62</a:t>
            </a:fld>
            <a:endParaRPr lang="en-US"/>
          </a:p>
        </p:txBody>
      </p:sp>
    </p:spTree>
    <p:extLst>
      <p:ext uri="{BB962C8B-B14F-4D97-AF65-F5344CB8AC3E}">
        <p14:creationId xmlns:p14="http://schemas.microsoft.com/office/powerpoint/2010/main" val="323605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63</a:t>
            </a:fld>
            <a:endParaRPr lang="en-US"/>
          </a:p>
        </p:txBody>
      </p:sp>
    </p:spTree>
    <p:extLst>
      <p:ext uri="{BB962C8B-B14F-4D97-AF65-F5344CB8AC3E}">
        <p14:creationId xmlns:p14="http://schemas.microsoft.com/office/powerpoint/2010/main" val="110404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64</a:t>
            </a:fld>
            <a:endParaRPr lang="en-US"/>
          </a:p>
        </p:txBody>
      </p:sp>
    </p:spTree>
    <p:extLst>
      <p:ext uri="{BB962C8B-B14F-4D97-AF65-F5344CB8AC3E}">
        <p14:creationId xmlns:p14="http://schemas.microsoft.com/office/powerpoint/2010/main" val="21106788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65</a:t>
            </a:fld>
            <a:endParaRPr lang="en-US"/>
          </a:p>
        </p:txBody>
      </p:sp>
    </p:spTree>
    <p:extLst>
      <p:ext uri="{BB962C8B-B14F-4D97-AF65-F5344CB8AC3E}">
        <p14:creationId xmlns:p14="http://schemas.microsoft.com/office/powerpoint/2010/main" val="2638951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66</a:t>
            </a:fld>
            <a:endParaRPr lang="en-US"/>
          </a:p>
        </p:txBody>
      </p:sp>
    </p:spTree>
    <p:extLst>
      <p:ext uri="{BB962C8B-B14F-4D97-AF65-F5344CB8AC3E}">
        <p14:creationId xmlns:p14="http://schemas.microsoft.com/office/powerpoint/2010/main" val="2695155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67</a:t>
            </a:fld>
            <a:endParaRPr lang="en-US"/>
          </a:p>
        </p:txBody>
      </p:sp>
    </p:spTree>
    <p:extLst>
      <p:ext uri="{BB962C8B-B14F-4D97-AF65-F5344CB8AC3E}">
        <p14:creationId xmlns:p14="http://schemas.microsoft.com/office/powerpoint/2010/main" val="1865583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68</a:t>
            </a:fld>
            <a:endParaRPr lang="en-US"/>
          </a:p>
        </p:txBody>
      </p:sp>
    </p:spTree>
    <p:extLst>
      <p:ext uri="{BB962C8B-B14F-4D97-AF65-F5344CB8AC3E}">
        <p14:creationId xmlns:p14="http://schemas.microsoft.com/office/powerpoint/2010/main" val="2621798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69</a:t>
            </a:fld>
            <a:endParaRPr lang="en-US"/>
          </a:p>
        </p:txBody>
      </p:sp>
    </p:spTree>
    <p:extLst>
      <p:ext uri="{BB962C8B-B14F-4D97-AF65-F5344CB8AC3E}">
        <p14:creationId xmlns:p14="http://schemas.microsoft.com/office/powerpoint/2010/main" val="2008752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70</a:t>
            </a:fld>
            <a:endParaRPr lang="en-US"/>
          </a:p>
        </p:txBody>
      </p:sp>
    </p:spTree>
    <p:extLst>
      <p:ext uri="{BB962C8B-B14F-4D97-AF65-F5344CB8AC3E}">
        <p14:creationId xmlns:p14="http://schemas.microsoft.com/office/powerpoint/2010/main" val="414404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a:t>
            </a:fld>
            <a:endParaRPr lang="en-US"/>
          </a:p>
        </p:txBody>
      </p:sp>
    </p:spTree>
    <p:extLst>
      <p:ext uri="{BB962C8B-B14F-4D97-AF65-F5344CB8AC3E}">
        <p14:creationId xmlns:p14="http://schemas.microsoft.com/office/powerpoint/2010/main" val="589075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71</a:t>
            </a:fld>
            <a:endParaRPr lang="en-US"/>
          </a:p>
        </p:txBody>
      </p:sp>
    </p:spTree>
    <p:extLst>
      <p:ext uri="{BB962C8B-B14F-4D97-AF65-F5344CB8AC3E}">
        <p14:creationId xmlns:p14="http://schemas.microsoft.com/office/powerpoint/2010/main" val="330753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72</a:t>
            </a:fld>
            <a:endParaRPr lang="en-US"/>
          </a:p>
        </p:txBody>
      </p:sp>
    </p:spTree>
    <p:extLst>
      <p:ext uri="{BB962C8B-B14F-4D97-AF65-F5344CB8AC3E}">
        <p14:creationId xmlns:p14="http://schemas.microsoft.com/office/powerpoint/2010/main" val="556020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73</a:t>
            </a:fld>
            <a:endParaRPr lang="en-US"/>
          </a:p>
        </p:txBody>
      </p:sp>
    </p:spTree>
    <p:extLst>
      <p:ext uri="{BB962C8B-B14F-4D97-AF65-F5344CB8AC3E}">
        <p14:creationId xmlns:p14="http://schemas.microsoft.com/office/powerpoint/2010/main" val="2814764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74</a:t>
            </a:fld>
            <a:endParaRPr lang="en-US"/>
          </a:p>
        </p:txBody>
      </p:sp>
    </p:spTree>
    <p:extLst>
      <p:ext uri="{BB962C8B-B14F-4D97-AF65-F5344CB8AC3E}">
        <p14:creationId xmlns:p14="http://schemas.microsoft.com/office/powerpoint/2010/main" val="2492815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75</a:t>
            </a:fld>
            <a:endParaRPr lang="en-US"/>
          </a:p>
        </p:txBody>
      </p:sp>
    </p:spTree>
    <p:extLst>
      <p:ext uri="{BB962C8B-B14F-4D97-AF65-F5344CB8AC3E}">
        <p14:creationId xmlns:p14="http://schemas.microsoft.com/office/powerpoint/2010/main" val="13671968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76</a:t>
            </a:fld>
            <a:endParaRPr lang="en-US"/>
          </a:p>
        </p:txBody>
      </p:sp>
    </p:spTree>
    <p:extLst>
      <p:ext uri="{BB962C8B-B14F-4D97-AF65-F5344CB8AC3E}">
        <p14:creationId xmlns:p14="http://schemas.microsoft.com/office/powerpoint/2010/main" val="39414046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77</a:t>
            </a:fld>
            <a:endParaRPr lang="en-US"/>
          </a:p>
        </p:txBody>
      </p:sp>
    </p:spTree>
    <p:extLst>
      <p:ext uri="{BB962C8B-B14F-4D97-AF65-F5344CB8AC3E}">
        <p14:creationId xmlns:p14="http://schemas.microsoft.com/office/powerpoint/2010/main" val="3130145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78</a:t>
            </a:fld>
            <a:endParaRPr lang="en-US"/>
          </a:p>
        </p:txBody>
      </p:sp>
    </p:spTree>
    <p:extLst>
      <p:ext uri="{BB962C8B-B14F-4D97-AF65-F5344CB8AC3E}">
        <p14:creationId xmlns:p14="http://schemas.microsoft.com/office/powerpoint/2010/main" val="17264248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79</a:t>
            </a:fld>
            <a:endParaRPr lang="en-US"/>
          </a:p>
        </p:txBody>
      </p:sp>
    </p:spTree>
    <p:extLst>
      <p:ext uri="{BB962C8B-B14F-4D97-AF65-F5344CB8AC3E}">
        <p14:creationId xmlns:p14="http://schemas.microsoft.com/office/powerpoint/2010/main" val="21902984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80</a:t>
            </a:fld>
            <a:endParaRPr lang="en-US"/>
          </a:p>
        </p:txBody>
      </p:sp>
    </p:spTree>
    <p:extLst>
      <p:ext uri="{BB962C8B-B14F-4D97-AF65-F5344CB8AC3E}">
        <p14:creationId xmlns:p14="http://schemas.microsoft.com/office/powerpoint/2010/main" val="10099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a:t>
            </a:fld>
            <a:endParaRPr lang="en-US"/>
          </a:p>
        </p:txBody>
      </p:sp>
    </p:spTree>
    <p:extLst>
      <p:ext uri="{BB962C8B-B14F-4D97-AF65-F5344CB8AC3E}">
        <p14:creationId xmlns:p14="http://schemas.microsoft.com/office/powerpoint/2010/main" val="36883527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81</a:t>
            </a:fld>
            <a:endParaRPr lang="en-US"/>
          </a:p>
        </p:txBody>
      </p:sp>
    </p:spTree>
    <p:extLst>
      <p:ext uri="{BB962C8B-B14F-4D97-AF65-F5344CB8AC3E}">
        <p14:creationId xmlns:p14="http://schemas.microsoft.com/office/powerpoint/2010/main" val="33420431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82</a:t>
            </a:fld>
            <a:endParaRPr lang="en-US"/>
          </a:p>
        </p:txBody>
      </p:sp>
    </p:spTree>
    <p:extLst>
      <p:ext uri="{BB962C8B-B14F-4D97-AF65-F5344CB8AC3E}">
        <p14:creationId xmlns:p14="http://schemas.microsoft.com/office/powerpoint/2010/main" val="17277376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83</a:t>
            </a:fld>
            <a:endParaRPr lang="en-US"/>
          </a:p>
        </p:txBody>
      </p:sp>
    </p:spTree>
    <p:extLst>
      <p:ext uri="{BB962C8B-B14F-4D97-AF65-F5344CB8AC3E}">
        <p14:creationId xmlns:p14="http://schemas.microsoft.com/office/powerpoint/2010/main" val="35769701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84</a:t>
            </a:fld>
            <a:endParaRPr lang="en-US"/>
          </a:p>
        </p:txBody>
      </p:sp>
    </p:spTree>
    <p:extLst>
      <p:ext uri="{BB962C8B-B14F-4D97-AF65-F5344CB8AC3E}">
        <p14:creationId xmlns:p14="http://schemas.microsoft.com/office/powerpoint/2010/main" val="42531822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85</a:t>
            </a:fld>
            <a:endParaRPr lang="en-US"/>
          </a:p>
        </p:txBody>
      </p:sp>
    </p:spTree>
    <p:extLst>
      <p:ext uri="{BB962C8B-B14F-4D97-AF65-F5344CB8AC3E}">
        <p14:creationId xmlns:p14="http://schemas.microsoft.com/office/powerpoint/2010/main" val="3828530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86</a:t>
            </a:fld>
            <a:endParaRPr lang="en-US"/>
          </a:p>
        </p:txBody>
      </p:sp>
    </p:spTree>
    <p:extLst>
      <p:ext uri="{BB962C8B-B14F-4D97-AF65-F5344CB8AC3E}">
        <p14:creationId xmlns:p14="http://schemas.microsoft.com/office/powerpoint/2010/main" val="24025379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87</a:t>
            </a:fld>
            <a:endParaRPr lang="en-US"/>
          </a:p>
        </p:txBody>
      </p:sp>
    </p:spTree>
    <p:extLst>
      <p:ext uri="{BB962C8B-B14F-4D97-AF65-F5344CB8AC3E}">
        <p14:creationId xmlns:p14="http://schemas.microsoft.com/office/powerpoint/2010/main" val="12601187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88</a:t>
            </a:fld>
            <a:endParaRPr lang="en-US"/>
          </a:p>
        </p:txBody>
      </p:sp>
    </p:spTree>
    <p:extLst>
      <p:ext uri="{BB962C8B-B14F-4D97-AF65-F5344CB8AC3E}">
        <p14:creationId xmlns:p14="http://schemas.microsoft.com/office/powerpoint/2010/main" val="32376375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89</a:t>
            </a:fld>
            <a:endParaRPr lang="en-US"/>
          </a:p>
        </p:txBody>
      </p:sp>
    </p:spTree>
    <p:extLst>
      <p:ext uri="{BB962C8B-B14F-4D97-AF65-F5344CB8AC3E}">
        <p14:creationId xmlns:p14="http://schemas.microsoft.com/office/powerpoint/2010/main" val="23610548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90</a:t>
            </a:fld>
            <a:endParaRPr lang="en-US"/>
          </a:p>
        </p:txBody>
      </p:sp>
    </p:spTree>
    <p:extLst>
      <p:ext uri="{BB962C8B-B14F-4D97-AF65-F5344CB8AC3E}">
        <p14:creationId xmlns:p14="http://schemas.microsoft.com/office/powerpoint/2010/main" val="112847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a:t>
            </a:fld>
            <a:endParaRPr lang="en-US"/>
          </a:p>
        </p:txBody>
      </p:sp>
    </p:spTree>
    <p:extLst>
      <p:ext uri="{BB962C8B-B14F-4D97-AF65-F5344CB8AC3E}">
        <p14:creationId xmlns:p14="http://schemas.microsoft.com/office/powerpoint/2010/main" val="23486718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91</a:t>
            </a:fld>
            <a:endParaRPr lang="en-US"/>
          </a:p>
        </p:txBody>
      </p:sp>
    </p:spTree>
    <p:extLst>
      <p:ext uri="{BB962C8B-B14F-4D97-AF65-F5344CB8AC3E}">
        <p14:creationId xmlns:p14="http://schemas.microsoft.com/office/powerpoint/2010/main" val="28878026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92</a:t>
            </a:fld>
            <a:endParaRPr lang="en-US"/>
          </a:p>
        </p:txBody>
      </p:sp>
    </p:spTree>
    <p:extLst>
      <p:ext uri="{BB962C8B-B14F-4D97-AF65-F5344CB8AC3E}">
        <p14:creationId xmlns:p14="http://schemas.microsoft.com/office/powerpoint/2010/main" val="2349214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93</a:t>
            </a:fld>
            <a:endParaRPr lang="en-US"/>
          </a:p>
        </p:txBody>
      </p:sp>
    </p:spTree>
    <p:extLst>
      <p:ext uri="{BB962C8B-B14F-4D97-AF65-F5344CB8AC3E}">
        <p14:creationId xmlns:p14="http://schemas.microsoft.com/office/powerpoint/2010/main" val="9090675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94</a:t>
            </a:fld>
            <a:endParaRPr lang="en-US"/>
          </a:p>
        </p:txBody>
      </p:sp>
    </p:spTree>
    <p:extLst>
      <p:ext uri="{BB962C8B-B14F-4D97-AF65-F5344CB8AC3E}">
        <p14:creationId xmlns:p14="http://schemas.microsoft.com/office/powerpoint/2010/main" val="27351625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95</a:t>
            </a:fld>
            <a:endParaRPr lang="en-US"/>
          </a:p>
        </p:txBody>
      </p:sp>
    </p:spTree>
    <p:extLst>
      <p:ext uri="{BB962C8B-B14F-4D97-AF65-F5344CB8AC3E}">
        <p14:creationId xmlns:p14="http://schemas.microsoft.com/office/powerpoint/2010/main" val="42024623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96</a:t>
            </a:fld>
            <a:endParaRPr lang="en-US"/>
          </a:p>
        </p:txBody>
      </p:sp>
    </p:spTree>
    <p:extLst>
      <p:ext uri="{BB962C8B-B14F-4D97-AF65-F5344CB8AC3E}">
        <p14:creationId xmlns:p14="http://schemas.microsoft.com/office/powerpoint/2010/main" val="20760494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97</a:t>
            </a:fld>
            <a:endParaRPr lang="en-US"/>
          </a:p>
        </p:txBody>
      </p:sp>
    </p:spTree>
    <p:extLst>
      <p:ext uri="{BB962C8B-B14F-4D97-AF65-F5344CB8AC3E}">
        <p14:creationId xmlns:p14="http://schemas.microsoft.com/office/powerpoint/2010/main" val="26210353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98</a:t>
            </a:fld>
            <a:endParaRPr lang="en-US"/>
          </a:p>
        </p:txBody>
      </p:sp>
    </p:spTree>
    <p:extLst>
      <p:ext uri="{BB962C8B-B14F-4D97-AF65-F5344CB8AC3E}">
        <p14:creationId xmlns:p14="http://schemas.microsoft.com/office/powerpoint/2010/main" val="18354408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99</a:t>
            </a:fld>
            <a:endParaRPr lang="en-US"/>
          </a:p>
        </p:txBody>
      </p:sp>
    </p:spTree>
    <p:extLst>
      <p:ext uri="{BB962C8B-B14F-4D97-AF65-F5344CB8AC3E}">
        <p14:creationId xmlns:p14="http://schemas.microsoft.com/office/powerpoint/2010/main" val="35369025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FF0F-04CE-4F7B-8072-71A6659F6E31}" type="slidenum">
              <a:rPr lang="en-US" smtClean="0"/>
              <a:t>100</a:t>
            </a:fld>
            <a:endParaRPr lang="en-US"/>
          </a:p>
        </p:txBody>
      </p:sp>
    </p:spTree>
    <p:extLst>
      <p:ext uri="{BB962C8B-B14F-4D97-AF65-F5344CB8AC3E}">
        <p14:creationId xmlns:p14="http://schemas.microsoft.com/office/powerpoint/2010/main" val="168637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1A9AD-5CBB-4B74-BE73-B734C8182B5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12629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1A9AD-5CBB-4B74-BE73-B734C8182B5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33802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1A9AD-5CBB-4B74-BE73-B734C8182B5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226580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1A9AD-5CBB-4B74-BE73-B734C8182B5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368607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91A9AD-5CBB-4B74-BE73-B734C8182B5B}"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8512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1A9AD-5CBB-4B74-BE73-B734C8182B5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125523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1A9AD-5CBB-4B74-BE73-B734C8182B5B}"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233945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1A9AD-5CBB-4B74-BE73-B734C8182B5B}"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41090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1A9AD-5CBB-4B74-BE73-B734C8182B5B}"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21900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91A9AD-5CBB-4B74-BE73-B734C8182B5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49791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91A9AD-5CBB-4B74-BE73-B734C8182B5B}"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17A9-7D1D-4A96-B2B4-78BDE58B23DF}" type="slidenum">
              <a:rPr lang="en-US" smtClean="0"/>
              <a:t>‹#›</a:t>
            </a:fld>
            <a:endParaRPr lang="en-US"/>
          </a:p>
        </p:txBody>
      </p:sp>
    </p:spTree>
    <p:extLst>
      <p:ext uri="{BB962C8B-B14F-4D97-AF65-F5344CB8AC3E}">
        <p14:creationId xmlns:p14="http://schemas.microsoft.com/office/powerpoint/2010/main" val="351099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1A9AD-5CBB-4B74-BE73-B734C8182B5B}"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917A9-7D1D-4A96-B2B4-78BDE58B23DF}" type="slidenum">
              <a:rPr lang="en-US" smtClean="0"/>
              <a:t>‹#›</a:t>
            </a:fld>
            <a:endParaRPr lang="en-US"/>
          </a:p>
        </p:txBody>
      </p:sp>
    </p:spTree>
    <p:extLst>
      <p:ext uri="{BB962C8B-B14F-4D97-AF65-F5344CB8AC3E}">
        <p14:creationId xmlns:p14="http://schemas.microsoft.com/office/powerpoint/2010/main" val="47643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49.xml"/><Relationship Id="rId5" Type="http://schemas.openxmlformats.org/officeDocument/2006/relationships/slide" Target="slide5.xml"/><Relationship Id="rId10" Type="http://schemas.openxmlformats.org/officeDocument/2006/relationships/slide" Target="slide148.xml"/><Relationship Id="rId4" Type="http://schemas.openxmlformats.org/officeDocument/2006/relationships/image" Target="../media/image8.jpeg"/><Relationship Id="rId9" Type="http://schemas.openxmlformats.org/officeDocument/2006/relationships/slide" Target="slide11.xml"/></Relationships>
</file>

<file path=ppt/slides/_rels/slide10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3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49.xml"/><Relationship Id="rId5" Type="http://schemas.openxmlformats.org/officeDocument/2006/relationships/slide" Target="slide5.xml"/><Relationship Id="rId10" Type="http://schemas.openxmlformats.org/officeDocument/2006/relationships/slide" Target="slide148.xml"/><Relationship Id="rId4" Type="http://schemas.openxmlformats.org/officeDocument/2006/relationships/image" Target="../media/image8.jpeg"/><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49.xml"/><Relationship Id="rId5" Type="http://schemas.openxmlformats.org/officeDocument/2006/relationships/slide" Target="slide5.xml"/><Relationship Id="rId10" Type="http://schemas.openxmlformats.org/officeDocument/2006/relationships/slide" Target="slide148.xml"/><Relationship Id="rId4" Type="http://schemas.openxmlformats.org/officeDocument/2006/relationships/image" Target="../media/image8.jpeg"/><Relationship Id="rId9" Type="http://schemas.openxmlformats.org/officeDocument/2006/relationships/slide" Target="slide11.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49.xml"/><Relationship Id="rId5" Type="http://schemas.openxmlformats.org/officeDocument/2006/relationships/slide" Target="slide5.xml"/><Relationship Id="rId10" Type="http://schemas.openxmlformats.org/officeDocument/2006/relationships/slide" Target="slide148.xml"/><Relationship Id="rId4" Type="http://schemas.openxmlformats.org/officeDocument/2006/relationships/image" Target="../media/image8.jpeg"/><Relationship Id="rId9" Type="http://schemas.openxmlformats.org/officeDocument/2006/relationships/slide" Target="slide11.xml"/></Relationships>
</file>

<file path=ppt/slides/_rels/slide8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476" y="2200857"/>
            <a:ext cx="8219048" cy="46571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41413" y="-2946032"/>
            <a:ext cx="2895238" cy="2946032"/>
          </a:xfrm>
          <a:prstGeom prst="rect">
            <a:avLst/>
          </a:prstGeom>
        </p:spPr>
      </p:pic>
    </p:spTree>
    <p:extLst>
      <p:ext uri="{BB962C8B-B14F-4D97-AF65-F5344CB8AC3E}">
        <p14:creationId xmlns:p14="http://schemas.microsoft.com/office/powerpoint/2010/main" val="1071468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500"/>
                                  </p:stCondLst>
                                  <p:childTnLst>
                                    <p:animMotion origin="layout" path="M -0.00313 -0.05649 L -0.00599 0.60046 " pathEditMode="relative" rAng="0" ptsTypes="AA">
                                      <p:cBhvr>
                                        <p:cTn id="6" dur="3000" fill="hold"/>
                                        <p:tgtEl>
                                          <p:spTgt spid="9"/>
                                        </p:tgtEl>
                                        <p:attrNameLst>
                                          <p:attrName>ppt_x</p:attrName>
                                          <p:attrName>ppt_y</p:attrName>
                                        </p:attrNameLst>
                                      </p:cBhvr>
                                      <p:rCtr x="-143" y="3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31" y="1984596"/>
            <a:ext cx="6091756" cy="487340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1247" b="12771"/>
          <a:stretch/>
        </p:blipFill>
        <p:spPr>
          <a:xfrm>
            <a:off x="0" y="-1"/>
            <a:ext cx="12192000" cy="6825343"/>
          </a:xfrm>
          <a:prstGeom prst="rect">
            <a:avLst/>
          </a:prstGeom>
        </p:spPr>
      </p:pic>
      <p:pic>
        <p:nvPicPr>
          <p:cNvPr id="35" name="Picture 34">
            <a:hlinkClick r:id="rId5"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5"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37" name="Picture 36">
            <a:hlinkClick r:id="rId8"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050511"/>
            <a:ext cx="909484" cy="2645528"/>
          </a:xfrm>
          <a:prstGeom prst="rect">
            <a:avLst/>
          </a:prstGeom>
        </p:spPr>
      </p:pic>
      <p:sp>
        <p:nvSpPr>
          <p:cNvPr id="38" name="TextBox 37">
            <a:hlinkClick r:id="rId8" action="ppaction://hlinksldjump"/>
          </p:cNvPr>
          <p:cNvSpPr txBox="1"/>
          <p:nvPr/>
        </p:nvSpPr>
        <p:spPr>
          <a:xfrm>
            <a:off x="10066150" y="2099201"/>
            <a:ext cx="1608133"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گوینده دعای ندبه</a:t>
            </a:r>
            <a:endParaRPr lang="en-US" sz="2400" b="1" spc="-150" dirty="0">
              <a:solidFill>
                <a:schemeClr val="bg1"/>
              </a:solidFill>
              <a:cs typeface="B Lotus" panose="00000400000000000000" pitchFamily="2" charset="-78"/>
            </a:endParaRPr>
          </a:p>
        </p:txBody>
      </p:sp>
      <p:pic>
        <p:nvPicPr>
          <p:cNvPr id="39" name="Picture 38">
            <a:hlinkClick r:id="rId9"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9"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41" name="Picture 40">
            <a:hlinkClick r:id="rId10"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2710889"/>
            <a:ext cx="909484" cy="2645528"/>
          </a:xfrm>
          <a:prstGeom prst="rect">
            <a:avLst/>
          </a:prstGeom>
        </p:spPr>
      </p:pic>
      <p:sp>
        <p:nvSpPr>
          <p:cNvPr id="42" name="TextBox 41">
            <a:hlinkClick r:id="rId10" action="ppaction://hlinksldjump"/>
          </p:cNvPr>
          <p:cNvSpPr txBox="1"/>
          <p:nvPr/>
        </p:nvSpPr>
        <p:spPr>
          <a:xfrm>
            <a:off x="10176094" y="3827356"/>
            <a:ext cx="139333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سند دعای ندبه</a:t>
            </a:r>
            <a:endParaRPr lang="en-US" sz="2400" b="1" spc="-150" dirty="0">
              <a:solidFill>
                <a:schemeClr val="bg1"/>
              </a:solidFill>
              <a:cs typeface="B Lotus" panose="00000400000000000000" pitchFamily="2" charset="-78"/>
            </a:endParaRPr>
          </a:p>
        </p:txBody>
      </p:sp>
      <p:pic>
        <p:nvPicPr>
          <p:cNvPr id="43" name="Picture 42">
            <a:hlinkClick r:id="rId11"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26347" y="3607550"/>
            <a:ext cx="909484" cy="2645528"/>
          </a:xfrm>
          <a:prstGeom prst="rect">
            <a:avLst/>
          </a:prstGeom>
        </p:spPr>
      </p:pic>
      <p:sp>
        <p:nvSpPr>
          <p:cNvPr id="44" name="TextBox 43">
            <a:hlinkClick r:id="rId11" action="ppaction://hlinksldjump"/>
          </p:cNvPr>
          <p:cNvSpPr txBox="1"/>
          <p:nvPr/>
        </p:nvSpPr>
        <p:spPr>
          <a:xfrm>
            <a:off x="9920276" y="4688076"/>
            <a:ext cx="189987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نکات مهم دعای ندبه</a:t>
            </a:r>
            <a:endParaRPr lang="en-US" sz="2400" b="1" spc="-150" dirty="0">
              <a:solidFill>
                <a:schemeClr val="bg1"/>
              </a:solidFill>
              <a:cs typeface="B Lotus" panose="00000400000000000000" pitchFamily="2" charset="-78"/>
            </a:endParaRPr>
          </a:p>
        </p:txBody>
      </p:sp>
    </p:spTree>
    <p:extLst>
      <p:ext uri="{BB962C8B-B14F-4D97-AF65-F5344CB8AC3E}">
        <p14:creationId xmlns:p14="http://schemas.microsoft.com/office/powerpoint/2010/main" val="3722429793"/>
      </p:ext>
    </p:extLst>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144689" y="2065280"/>
            <a:ext cx="7108914"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قَدْ وَتَرَ فِیهِ صَنَادِیدَ الْعَرَبِ وَ قَتَلَ أَبْطَالَهُمْ وَ نَاوَشَ (نَاهَشَ) ذُؤْبَانَهُمْ‌</a:t>
            </a:r>
          </a:p>
        </p:txBody>
      </p:sp>
      <p:sp>
        <p:nvSpPr>
          <p:cNvPr id="3" name="Rectangle 2"/>
          <p:cNvSpPr/>
          <p:nvPr/>
        </p:nvSpPr>
        <p:spPr>
          <a:xfrm>
            <a:off x="2350627" y="2889651"/>
            <a:ext cx="7137355" cy="707886"/>
          </a:xfrm>
          <a:prstGeom prst="rect">
            <a:avLst/>
          </a:prstGeom>
        </p:spPr>
        <p:txBody>
          <a:bodyPr wrap="square">
            <a:spAutoFit/>
          </a:bodyPr>
          <a:lstStyle/>
          <a:p>
            <a:pPr algn="ctr" rtl="1"/>
            <a:r>
              <a:rPr lang="fa-IR" sz="2000" b="1" dirty="0">
                <a:cs typeface="B Lotus" panose="00000400000000000000" pitchFamily="2" charset="-78"/>
              </a:rPr>
              <a:t>خون شجاعان عرب را، در راه خدا به زمین ریخت، و دلاورانشان را از دم تیغ گذراند و با گرگانشان در افتاد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70370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144689" y="2065280"/>
            <a:ext cx="7108914"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فَأَوْدَعَ قُلُوبَهُمْ أَحْقَاداً بَدْرِیَّةً وَ خَیْبَرِیَّةً وَ حُنَیْنِیَّةً وَ غَیْرَهُنَّ </a:t>
            </a:r>
          </a:p>
        </p:txBody>
      </p:sp>
      <p:sp>
        <p:nvSpPr>
          <p:cNvPr id="3" name="Rectangle 2"/>
          <p:cNvSpPr/>
          <p:nvPr/>
        </p:nvSpPr>
        <p:spPr>
          <a:xfrm>
            <a:off x="1747282" y="2889651"/>
            <a:ext cx="7903731" cy="400110"/>
          </a:xfrm>
          <a:prstGeom prst="rect">
            <a:avLst/>
          </a:prstGeom>
        </p:spPr>
        <p:txBody>
          <a:bodyPr wrap="square">
            <a:spAutoFit/>
          </a:bodyPr>
          <a:lstStyle/>
          <a:p>
            <a:pPr algn="ctr" rtl="1"/>
            <a:r>
              <a:rPr lang="fa-IR" sz="2000" b="1" dirty="0">
                <a:cs typeface="B Lotus" panose="00000400000000000000" pitchFamily="2" charset="-78"/>
              </a:rPr>
              <a:t>پس به دلهایشان کینه سپرد، کینه جنگ بدر و خیبر و حنین و غیر آنها را</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64720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144689" y="2065280"/>
            <a:ext cx="7108914"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فَأَضَبَّتْ (فَأَصَنَّتْ) (فَأَصَنَّ) عَلَى عَدَاوَتِهِ ‌وَ أَکَبَّتْ عَلَى مُنَابَذَتِهِ</a:t>
            </a:r>
          </a:p>
        </p:txBody>
      </p:sp>
      <p:sp>
        <p:nvSpPr>
          <p:cNvPr id="3" name="Rectangle 2"/>
          <p:cNvSpPr/>
          <p:nvPr/>
        </p:nvSpPr>
        <p:spPr>
          <a:xfrm>
            <a:off x="1747282" y="2889651"/>
            <a:ext cx="7903731" cy="400110"/>
          </a:xfrm>
          <a:prstGeom prst="rect">
            <a:avLst/>
          </a:prstGeom>
        </p:spPr>
        <p:txBody>
          <a:bodyPr wrap="square">
            <a:spAutoFit/>
          </a:bodyPr>
          <a:lstStyle/>
          <a:p>
            <a:pPr algn="ctr" rtl="1"/>
            <a:r>
              <a:rPr lang="fa-IR" sz="2000" b="1" dirty="0">
                <a:cs typeface="B Lotus" panose="00000400000000000000" pitchFamily="2" charset="-78"/>
              </a:rPr>
              <a:t>پس دشمنی او را در نهاد خود جا دادند و به جنگ با او رو آوردند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42154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144689" y="2065280"/>
            <a:ext cx="7108914"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حَتَّى قَتَلَ النَّاکِثِینَ وَ الْقَاسِطِینَ وَ الْمَارِقِینَ‌</a:t>
            </a:r>
          </a:p>
        </p:txBody>
      </p:sp>
      <p:sp>
        <p:nvSpPr>
          <p:cNvPr id="3" name="Rectangle 2"/>
          <p:cNvSpPr/>
          <p:nvPr/>
        </p:nvSpPr>
        <p:spPr>
          <a:xfrm>
            <a:off x="1747282" y="2889651"/>
            <a:ext cx="7903731" cy="400110"/>
          </a:xfrm>
          <a:prstGeom prst="rect">
            <a:avLst/>
          </a:prstGeom>
        </p:spPr>
        <p:txBody>
          <a:bodyPr wrap="square">
            <a:spAutoFit/>
          </a:bodyPr>
          <a:lstStyle/>
          <a:p>
            <a:pPr algn="ctr" rtl="1"/>
            <a:r>
              <a:rPr lang="fa-IR" sz="2000" b="1" dirty="0">
                <a:cs typeface="B Lotus" panose="00000400000000000000" pitchFamily="2" charset="-78"/>
              </a:rPr>
              <a:t>تا پیمان شکنان و جفا پیشگان و خارج شدگان از دایره دین را کشت،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1680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1200329"/>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لَمَّا قَضَى نَحْبَهُ وَ قَتَلَهُ أَشْقَى (الْأَشْقِیَاءِ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 الْأَوَّلِینَ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الْآخِرِینَ) الْآخِرِینَ یَتْبَعُ أَشْقَى الْأَوَّلِینَ‌ لَمْ یُمْتَثَلْ أَمْرُ رَسُولِ اللَّهِ صَلَّى اللَّهُ عَلَیْهِ وَ آلِهِ فِی الْهَادِینَ بَعْدَ الْهَادِینَ‌</a:t>
            </a:r>
          </a:p>
        </p:txBody>
      </p:sp>
      <p:sp>
        <p:nvSpPr>
          <p:cNvPr id="3" name="Rectangle 2"/>
          <p:cNvSpPr/>
          <p:nvPr/>
        </p:nvSpPr>
        <p:spPr>
          <a:xfrm>
            <a:off x="1747280" y="3201406"/>
            <a:ext cx="7903731" cy="1015663"/>
          </a:xfrm>
          <a:prstGeom prst="rect">
            <a:avLst/>
          </a:prstGeom>
        </p:spPr>
        <p:txBody>
          <a:bodyPr wrap="square">
            <a:spAutoFit/>
          </a:bodyPr>
          <a:lstStyle/>
          <a:p>
            <a:pPr algn="ctr" rtl="1"/>
            <a:r>
              <a:rPr lang="fa-IR" sz="2000" b="1" dirty="0">
                <a:cs typeface="B Lotus" panose="00000400000000000000" pitchFamily="2" charset="-78"/>
              </a:rPr>
              <a:t>و چون دورانش به سر آمد و او را بدبخت‌ترین پسینیان، که از بدبخت‌ترین پیشینیان تبعیت کرد، به قتل رساند، دستور رسول خدا (درود خدا بر او و خاندانش) در باره هدایت کنندگان، از پس هدایت کنندگان [امامان بعد از پیامبر] اطاعت نشد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4474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در قبال امام حسین ع نیز باید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همین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سه رویکرد را داشت. </a:t>
            </a:r>
          </a:p>
        </p:txBody>
      </p:sp>
      <p:sp>
        <p:nvSpPr>
          <p:cNvPr id="16" name="Rectangle 15"/>
          <p:cNvSpPr/>
          <p:nvPr/>
        </p:nvSpPr>
        <p:spPr>
          <a:xfrm>
            <a:off x="3990101" y="1187050"/>
            <a:ext cx="3418087"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1- رویکرد اول تحلیل تاریخی</a:t>
            </a:r>
            <a:endParaRPr lang="en-US" sz="2400" dirty="0">
              <a:solidFill>
                <a:schemeClr val="accent1">
                  <a:lumMod val="50000"/>
                </a:schemeClr>
              </a:solidFill>
            </a:endParaRPr>
          </a:p>
        </p:txBody>
      </p:sp>
    </p:spTree>
    <p:extLst>
      <p:ext uri="{BB962C8B-B14F-4D97-AF65-F5344CB8AC3E}">
        <p14:creationId xmlns:p14="http://schemas.microsoft.com/office/powerpoint/2010/main" val="20662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الْأُمَّةُ مُصِرَّةٌ عَلَى مَقْتِهِ مُجْتَمِعَةٌ عَلَى قَطِیعَةِ   رَحِمِهِ وَ إِقْصَاءِ وَلَدِهِ إِلاَّ الْقَلِیلَ مِمَّنْ وَفَى لِرِعَایَةِ الْحَقِّ فِیهِمْ‌</a:t>
            </a:r>
          </a:p>
        </p:txBody>
      </p:sp>
      <p:sp>
        <p:nvSpPr>
          <p:cNvPr id="3" name="Rectangle 2"/>
          <p:cNvSpPr/>
          <p:nvPr/>
        </p:nvSpPr>
        <p:spPr>
          <a:xfrm>
            <a:off x="1747280" y="3201406"/>
            <a:ext cx="7903731" cy="707886"/>
          </a:xfrm>
          <a:prstGeom prst="rect">
            <a:avLst/>
          </a:prstGeom>
        </p:spPr>
        <p:txBody>
          <a:bodyPr wrap="square">
            <a:spAutoFit/>
          </a:bodyPr>
          <a:lstStyle/>
          <a:p>
            <a:pPr algn="ctr" rtl="1"/>
            <a:r>
              <a:rPr lang="fa-IR" sz="2000" b="1" dirty="0">
                <a:cs typeface="B Lotus" panose="00000400000000000000" pitchFamily="2" charset="-78"/>
              </a:rPr>
              <a:t>و امّت بر دشمنی نسبت به آن حضرت پافشاری کردند، و برای قطع رحم او، و تبعید فرزندانش گرد آمدند، مگر اندکی از کسانی که برای رعایت حق درباره ایشان به پیمان پیامبر وفا کردند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4474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اشاره به کربلا است.</a:t>
            </a:r>
          </a:p>
        </p:txBody>
      </p:sp>
      <p:sp>
        <p:nvSpPr>
          <p:cNvPr id="16" name="Rectangle 15"/>
          <p:cNvSpPr/>
          <p:nvPr/>
        </p:nvSpPr>
        <p:spPr>
          <a:xfrm>
            <a:off x="3990101" y="1187050"/>
            <a:ext cx="3418087"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1- رویکرد اول تحلیل تاریخی</a:t>
            </a:r>
            <a:endParaRPr lang="en-US" sz="2400" dirty="0">
              <a:solidFill>
                <a:schemeClr val="accent1">
                  <a:lumMod val="50000"/>
                </a:schemeClr>
              </a:solidFill>
            </a:endParaRPr>
          </a:p>
        </p:txBody>
      </p:sp>
    </p:spTree>
    <p:extLst>
      <p:ext uri="{BB962C8B-B14F-4D97-AF65-F5344CB8AC3E}">
        <p14:creationId xmlns:p14="http://schemas.microsoft.com/office/powerpoint/2010/main" val="34031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فَقُتِلَ مَنْ قُتِلَ وَ سُبِیَ مَنْ سُبِیَ وَ أُقْصِیَ مَنْ أُقْصِیَ‌</a:t>
            </a:r>
          </a:p>
        </p:txBody>
      </p:sp>
      <p:sp>
        <p:nvSpPr>
          <p:cNvPr id="3" name="Rectangle 2"/>
          <p:cNvSpPr/>
          <p:nvPr/>
        </p:nvSpPr>
        <p:spPr>
          <a:xfrm>
            <a:off x="1747280" y="3201406"/>
            <a:ext cx="7903731" cy="400110"/>
          </a:xfrm>
          <a:prstGeom prst="rect">
            <a:avLst/>
          </a:prstGeom>
        </p:spPr>
        <p:txBody>
          <a:bodyPr wrap="square">
            <a:spAutoFit/>
          </a:bodyPr>
          <a:lstStyle/>
          <a:p>
            <a:pPr algn="ctr" rtl="1"/>
            <a:r>
              <a:rPr lang="fa-IR" sz="2000" b="1" dirty="0">
                <a:cs typeface="B Lotus" panose="00000400000000000000" pitchFamily="2" charset="-78"/>
              </a:rPr>
              <a:t>پس کشته شد آنکه کشته شد، و اسیر گشت آنکه اسیر گشت، و تبعید شد آنکه تبعید شد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990101" y="1187050"/>
            <a:ext cx="3418087"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1- رویکرد اول تحلیل تاریخی</a:t>
            </a:r>
            <a:endParaRPr lang="en-US" sz="2400" dirty="0">
              <a:solidFill>
                <a:schemeClr val="accent1">
                  <a:lumMod val="50000"/>
                </a:schemeClr>
              </a:solidFill>
            </a:endParaRPr>
          </a:p>
        </p:txBody>
      </p:sp>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4474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اشاره به کربلا است.</a:t>
            </a:r>
          </a:p>
        </p:txBody>
      </p:sp>
    </p:spTree>
    <p:extLst>
      <p:ext uri="{BB962C8B-B14F-4D97-AF65-F5344CB8AC3E}">
        <p14:creationId xmlns:p14="http://schemas.microsoft.com/office/powerpoint/2010/main" val="159962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جَرَى الْقَضَاءُ لَهُمْ بِمَا یُرْجَى لَهُ حُسْنُ الْمَثُوبَةِ </a:t>
            </a:r>
          </a:p>
        </p:txBody>
      </p:sp>
      <p:sp>
        <p:nvSpPr>
          <p:cNvPr id="3" name="Rectangle 2"/>
          <p:cNvSpPr/>
          <p:nvPr/>
        </p:nvSpPr>
        <p:spPr>
          <a:xfrm>
            <a:off x="1747280" y="3201406"/>
            <a:ext cx="7903731" cy="400110"/>
          </a:xfrm>
          <a:prstGeom prst="rect">
            <a:avLst/>
          </a:prstGeom>
        </p:spPr>
        <p:txBody>
          <a:bodyPr wrap="square">
            <a:spAutoFit/>
          </a:bodyPr>
          <a:lstStyle/>
          <a:p>
            <a:pPr algn="ctr" rtl="1"/>
            <a:r>
              <a:rPr lang="fa-IR" sz="2000" b="1" dirty="0">
                <a:cs typeface="B Lotus" panose="00000400000000000000" pitchFamily="2" charset="-78"/>
              </a:rPr>
              <a:t>و قلم قضا بر آنها جارى شد به آنچه که بر آن امید پاداش نیک می‌رود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553918" y="1187182"/>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«رویکرد تحلیل </a:t>
            </a:r>
            <a:r>
              <a:rPr lang="fa-IR" sz="2400" b="1" dirty="0" smtClean="0">
                <a:solidFill>
                  <a:schemeClr val="accent1">
                    <a:lumMod val="50000"/>
                  </a:schemeClr>
                </a:solidFill>
                <a:cs typeface="B Lotus" panose="00000400000000000000" pitchFamily="2" charset="-78"/>
              </a:rPr>
              <a:t>تاریخی»:</a:t>
            </a:r>
            <a:endParaRPr lang="en-US" sz="2400" dirty="0">
              <a:solidFill>
                <a:schemeClr val="accent1">
                  <a:lumMod val="50000"/>
                </a:schemeClr>
              </a:solidFill>
            </a:endParaRPr>
          </a:p>
        </p:txBody>
      </p:sp>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19801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سُبْحَانَ رَبِّنَا إِنْ کَانَ وَعْدُ رَبِّنَا لَمَفْعُولاً</a:t>
            </a:r>
          </a:p>
        </p:txBody>
      </p:sp>
      <p:sp>
        <p:nvSpPr>
          <p:cNvPr id="3" name="Rectangle 2"/>
          <p:cNvSpPr/>
          <p:nvPr/>
        </p:nvSpPr>
        <p:spPr>
          <a:xfrm>
            <a:off x="1747280" y="3201406"/>
            <a:ext cx="7903731" cy="400110"/>
          </a:xfrm>
          <a:prstGeom prst="rect">
            <a:avLst/>
          </a:prstGeom>
        </p:spPr>
        <p:txBody>
          <a:bodyPr wrap="square">
            <a:spAutoFit/>
          </a:bodyPr>
          <a:lstStyle/>
          <a:p>
            <a:pPr algn="ctr" rtl="1"/>
            <a:r>
              <a:rPr lang="fa-IR" sz="2000" b="1" dirty="0">
                <a:cs typeface="B Lotus" panose="00000400000000000000" pitchFamily="2" charset="-78"/>
              </a:rPr>
              <a:t>و منزّه است پروردگار ما که به یقین وعده پروردگارمان انجام شدنی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553918" y="1187182"/>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«رویکرد تحلیل </a:t>
            </a:r>
            <a:r>
              <a:rPr lang="fa-IR" sz="2400" b="1" dirty="0" smtClean="0">
                <a:solidFill>
                  <a:schemeClr val="accent1">
                    <a:lumMod val="50000"/>
                  </a:schemeClr>
                </a:solidFill>
                <a:cs typeface="B Lotus" panose="00000400000000000000" pitchFamily="2" charset="-78"/>
              </a:rPr>
              <a:t>تاریخی»:</a:t>
            </a:r>
            <a:endParaRPr lang="en-US" sz="2400" dirty="0">
              <a:solidFill>
                <a:schemeClr val="accent1">
                  <a:lumMod val="50000"/>
                </a:schemeClr>
              </a:solidFill>
            </a:endParaRPr>
          </a:p>
        </p:txBody>
      </p:sp>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4474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یَقُولُونَ سُبْحانَ رَبِّنا إِنْ کانَ وَعْدُ رَبِّنا لَمَفْعُولاً [إسراء۱۰۸] </a:t>
            </a:r>
          </a:p>
        </p:txBody>
      </p:sp>
    </p:spTree>
    <p:extLst>
      <p:ext uri="{BB962C8B-B14F-4D97-AF65-F5344CB8AC3E}">
        <p14:creationId xmlns:p14="http://schemas.microsoft.com/office/powerpoint/2010/main" val="5842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لَنْ یُخْلِفَ اللَّهُ وَعْدَهُ وَ هُوَ الْعَزِیزُ الْحَکِیمُ</a:t>
            </a:r>
          </a:p>
        </p:txBody>
      </p:sp>
      <p:sp>
        <p:nvSpPr>
          <p:cNvPr id="3" name="Rectangle 2"/>
          <p:cNvSpPr/>
          <p:nvPr/>
        </p:nvSpPr>
        <p:spPr>
          <a:xfrm>
            <a:off x="1747280" y="3201406"/>
            <a:ext cx="7903731" cy="400110"/>
          </a:xfrm>
          <a:prstGeom prst="rect">
            <a:avLst/>
          </a:prstGeom>
        </p:spPr>
        <p:txBody>
          <a:bodyPr wrap="square">
            <a:spAutoFit/>
          </a:bodyPr>
          <a:lstStyle/>
          <a:p>
            <a:pPr algn="ctr" rtl="1"/>
            <a:r>
              <a:rPr lang="fa-IR" sz="2000" b="1" dirty="0">
                <a:cs typeface="B Lotus" panose="00000400000000000000" pitchFamily="2" charset="-78"/>
              </a:rPr>
              <a:t>و خدا هرگز از وعده خویش تخلّف نمی‌کند و او نیرومند حکیم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553918" y="1187182"/>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«رویکرد تحلیل </a:t>
            </a:r>
            <a:r>
              <a:rPr lang="fa-IR" sz="2400" b="1" dirty="0" smtClean="0">
                <a:solidFill>
                  <a:schemeClr val="accent1">
                    <a:lumMod val="50000"/>
                  </a:schemeClr>
                </a:solidFill>
                <a:cs typeface="B Lotus" panose="00000400000000000000" pitchFamily="2" charset="-78"/>
              </a:rPr>
              <a:t>تاریخی»:</a:t>
            </a:r>
            <a:endParaRPr lang="en-US" sz="2400" dirty="0">
              <a:solidFill>
                <a:schemeClr val="accent1">
                  <a:lumMod val="50000"/>
                </a:schemeClr>
              </a:solidFill>
            </a:endParaRPr>
          </a:p>
        </p:txBody>
      </p:sp>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4474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یَقُولُونَ سُبْحانَ رَبِّنا إِنْ کانَ وَعْدُ رَبِّنا لَمَفْعُولاً [إسراء۱۰۸] </a:t>
            </a:r>
          </a:p>
        </p:txBody>
      </p:sp>
    </p:spTree>
    <p:extLst>
      <p:ext uri="{BB962C8B-B14F-4D97-AF65-F5344CB8AC3E}">
        <p14:creationId xmlns:p14="http://schemas.microsoft.com/office/powerpoint/2010/main" val="19718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2098667"/>
            <a:ext cx="7648248" cy="461665"/>
          </a:xfrm>
          <a:prstGeom prst="rect">
            <a:avLst/>
          </a:prstGeom>
        </p:spPr>
        <p:txBody>
          <a:bodyPr wrap="none">
            <a:spAutoFit/>
          </a:bodyPr>
          <a:lstStyle/>
          <a:p>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اَلْحَمْدُ لِلَّهِ رَبِّ الْعَالَمِینَ وَ صَلَّى اللَّهُ عَلَى سَیِّدِنَا مُحَمَّدٍ نَبِیِّهِ وَ آلِهِ وَ سَلَّمَ تَسْلِیماً</a:t>
            </a:r>
            <a:endParaRPr lang="en-US" sz="2400" dirty="0">
              <a:solidFill>
                <a:schemeClr val="accent1">
                  <a:lumMod val="75000"/>
                </a:schemeClr>
              </a:solidFill>
            </a:endParaRPr>
          </a:p>
        </p:txBody>
      </p:sp>
      <p:sp>
        <p:nvSpPr>
          <p:cNvPr id="3" name="Rectangle 2"/>
          <p:cNvSpPr/>
          <p:nvPr/>
        </p:nvSpPr>
        <p:spPr>
          <a:xfrm>
            <a:off x="1747282" y="2943132"/>
            <a:ext cx="7510589" cy="707886"/>
          </a:xfrm>
          <a:prstGeom prst="rect">
            <a:avLst/>
          </a:prstGeom>
        </p:spPr>
        <p:txBody>
          <a:bodyPr wrap="square">
            <a:spAutoFit/>
          </a:bodyPr>
          <a:lstStyle/>
          <a:p>
            <a:pPr algn="just" rtl="1"/>
            <a:r>
              <a:rPr lang="fa-IR" sz="2000" b="1" dirty="0">
                <a:latin typeface="B Lotus" panose="00000400000000000000" pitchFamily="2" charset="-78"/>
                <a:ea typeface="Calibri" panose="020F0502020204030204" pitchFamily="34" charset="0"/>
                <a:cs typeface="B Lotus" panose="00000400000000000000" pitchFamily="2" charset="-78"/>
              </a:rPr>
              <a:t>مخصوص </a:t>
            </a:r>
            <a:r>
              <a:rPr lang="ar-SA" sz="2000" b="1" dirty="0">
                <a:latin typeface="B Lotus" panose="00000400000000000000" pitchFamily="2" charset="-78"/>
                <a:ea typeface="Calibri" panose="020F0502020204030204" pitchFamily="34" charset="0"/>
                <a:cs typeface="B Lotus" panose="00000400000000000000" pitchFamily="2" charset="-78"/>
              </a:rPr>
              <a:t>خدا، پروردگار جهانیان</a:t>
            </a:r>
            <a:r>
              <a:rPr lang="fa-IR" sz="2000" b="1" dirty="0">
                <a:latin typeface="B Lotus" panose="00000400000000000000" pitchFamily="2" charset="-78"/>
                <a:ea typeface="Calibri" panose="020F0502020204030204" pitchFamily="34" charset="0"/>
                <a:cs typeface="B Lotus" panose="00000400000000000000" pitchFamily="2" charset="-78"/>
              </a:rPr>
              <a:t> است، </a:t>
            </a:r>
            <a:r>
              <a:rPr lang="ar-SA" sz="2000" b="1" dirty="0">
                <a:latin typeface="B Lotus" panose="00000400000000000000" pitchFamily="2" charset="-78"/>
                <a:ea typeface="Calibri" panose="020F0502020204030204" pitchFamily="34" charset="0"/>
                <a:cs typeface="B Lotus" panose="00000400000000000000" pitchFamily="2" charset="-78"/>
              </a:rPr>
              <a:t>و درود و سلام خدا، سلامی کامل، بر سرور ما محمد، پیامبرش </a:t>
            </a:r>
            <a:r>
              <a:rPr lang="fa-IR" sz="2000" b="1" dirty="0">
                <a:latin typeface="B Lotus" panose="00000400000000000000" pitchFamily="2" charset="-78"/>
                <a:ea typeface="Calibri" panose="020F0502020204030204" pitchFamily="34" charset="0"/>
                <a:cs typeface="B Lotus" panose="00000400000000000000" pitchFamily="2" charset="-78"/>
              </a:rPr>
              <a:t>و آل او باد</a:t>
            </a:r>
            <a:endParaRPr lang="en-US" sz="2000"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0" name="Rectangle 9"/>
          <p:cNvSpPr/>
          <p:nvPr/>
        </p:nvSpPr>
        <p:spPr>
          <a:xfrm>
            <a:off x="1747282" y="3908906"/>
            <a:ext cx="7648248" cy="23791128"/>
          </a:xfrm>
          <a:prstGeom prst="rect">
            <a:avLst/>
          </a:prstGeom>
        </p:spPr>
        <p:txBody>
          <a:bodyPr wrap="square">
            <a:spAutoFit/>
          </a:bodyPr>
          <a:lstStyle/>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
        <p:nvSpPr>
          <p:cNvPr id="11" name="Rectangle 10"/>
          <p:cNvSpPr/>
          <p:nvPr/>
        </p:nvSpPr>
        <p:spPr>
          <a:xfrm>
            <a:off x="1747282" y="3729008"/>
            <a:ext cx="7918605" cy="1323439"/>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ابتدا حمد و سپس صلوات و بعد، باز هم حمد </a:t>
            </a:r>
            <a:endParaRPr lang="en-US" sz="2000" dirty="0" smtClean="0">
              <a:solidFill>
                <a:srgbClr val="00B050"/>
              </a:solidFill>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چه زیبا؛ در ابتدای دعای ندبه به مخاطب تعلیم داده می‌شود که رسول‌الله ص را با عبارت «سَیِّدُنا» یاد کند. </a:t>
            </a:r>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en-US"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2525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فَعَلَى الْأَطَائِبِ مِنْ أَهْلِ بَیْتِ مُحَمَّدٍ وَ عَلِیٍّ صَلَّى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اللَّهُ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عَلَیْهِمَا وَ آلِهِمَا فَلْیَبْکِ الْبَاکُونَ‌ وَ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إِیَّاهُمْ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فَلْیَنْدُبِ النَّادِبُونَ</a:t>
            </a:r>
          </a:p>
        </p:txBody>
      </p:sp>
      <p:sp>
        <p:nvSpPr>
          <p:cNvPr id="3" name="Rectangle 2"/>
          <p:cNvSpPr/>
          <p:nvPr/>
        </p:nvSpPr>
        <p:spPr>
          <a:xfrm>
            <a:off x="1747280" y="3201406"/>
            <a:ext cx="7903731" cy="707886"/>
          </a:xfrm>
          <a:prstGeom prst="rect">
            <a:avLst/>
          </a:prstGeom>
        </p:spPr>
        <p:txBody>
          <a:bodyPr wrap="square">
            <a:spAutoFit/>
          </a:bodyPr>
          <a:lstStyle/>
          <a:p>
            <a:pPr algn="ctr" rtl="1"/>
            <a:r>
              <a:rPr lang="fa-IR" sz="2000" b="1" dirty="0">
                <a:cs typeface="B Lotus" panose="00000400000000000000" pitchFamily="2" charset="-78"/>
              </a:rPr>
              <a:t>پس بر پاکیزگان از اهل بیت محمّد و علی (درود خدا بر ایشان و خاندانشان)، باید گریه کنندگان بگریند، و زاری کنندگان بر ایشان زاری کنند، و برای مانند آنان باید اشکها روان شود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096718" y="1187182"/>
            <a:ext cx="4290453"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2- رویکرد </a:t>
            </a:r>
            <a:r>
              <a:rPr lang="fa-IR" sz="2400" b="1" dirty="0">
                <a:solidFill>
                  <a:schemeClr val="accent1">
                    <a:lumMod val="50000"/>
                  </a:schemeClr>
                </a:solidFill>
                <a:cs typeface="B Lotus" panose="00000400000000000000" pitchFamily="2" charset="-78"/>
              </a:rPr>
              <a:t>عزاداری بر اهل بیت ع:</a:t>
            </a:r>
            <a:endParaRPr lang="en-US" sz="2400" dirty="0">
              <a:solidFill>
                <a:schemeClr val="accent1">
                  <a:lumMod val="50000"/>
                </a:schemeClr>
              </a:solidFill>
            </a:endParaRPr>
          </a:p>
        </p:txBody>
      </p:sp>
      <p:sp>
        <p:nvSpPr>
          <p:cNvPr id="14" name="Rectangle 13"/>
          <p:cNvSpPr/>
          <p:nvPr/>
        </p:nvSpPr>
        <p:spPr>
          <a:xfrm>
            <a:off x="3365288" y="446136"/>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34139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لِمِثْلِهِمْ فَلْتُذْرَفِ (فَلْتَدُرَّ) الدُّمُوعُ وَ لْیَصْرُخِ   الصَّارِخُونَ وَ یَضِجُّ (یَضِجَّ) الضَّاجُّونَ وَ یَعِجُّ (یَعِجَّ) الْعَاجُّونَ</a:t>
            </a:r>
          </a:p>
        </p:txBody>
      </p:sp>
      <p:sp>
        <p:nvSpPr>
          <p:cNvPr id="3" name="Rectangle 2"/>
          <p:cNvSpPr/>
          <p:nvPr/>
        </p:nvSpPr>
        <p:spPr>
          <a:xfrm>
            <a:off x="1747280" y="3201406"/>
            <a:ext cx="7903731" cy="400110"/>
          </a:xfrm>
          <a:prstGeom prst="rect">
            <a:avLst/>
          </a:prstGeom>
        </p:spPr>
        <p:txBody>
          <a:bodyPr wrap="square">
            <a:spAutoFit/>
          </a:bodyPr>
          <a:lstStyle/>
          <a:p>
            <a:pPr algn="ctr" rtl="1"/>
            <a:r>
              <a:rPr lang="fa-IR" sz="2000" b="1" dirty="0">
                <a:cs typeface="B Lotus" panose="00000400000000000000" pitchFamily="2" charset="-78"/>
              </a:rPr>
              <a:t>و فریادکنندگان فریاد زنند، و شیون کنندگان شیون کنند، و خروشندگان بخروشند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406434" y="1183944"/>
            <a:ext cx="4290453"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2- رویکرد </a:t>
            </a:r>
            <a:r>
              <a:rPr lang="fa-IR" sz="2400" b="1" dirty="0">
                <a:solidFill>
                  <a:schemeClr val="accent1">
                    <a:lumMod val="50000"/>
                  </a:schemeClr>
                </a:solidFill>
                <a:cs typeface="B Lotus" panose="00000400000000000000" pitchFamily="2" charset="-78"/>
              </a:rPr>
              <a:t>عزاداری بر اهل بیت ع:</a:t>
            </a:r>
            <a:endParaRPr lang="en-US" sz="2400" dirty="0">
              <a:solidFill>
                <a:schemeClr val="accent1">
                  <a:lumMod val="50000"/>
                </a:schemeClr>
              </a:solidFill>
            </a:endParaRPr>
          </a:p>
        </p:txBody>
      </p:sp>
      <p:sp>
        <p:nvSpPr>
          <p:cNvPr id="14" name="Rectangle 13"/>
          <p:cNvSpPr/>
          <p:nvPr/>
        </p:nvSpPr>
        <p:spPr>
          <a:xfrm>
            <a:off x="3553918" y="446135"/>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247302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الْحَسَنُ أَیْنَ الْحُسَیْنُ أَیْنَ أَبْنَاءُ الْحُسَیْنِ </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حسن کجاست؟ حسین کجاست؟ فرزندان حسین کجایند؟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
        <p:nvSpPr>
          <p:cNvPr id="15" name="Rectangle 14"/>
          <p:cNvSpPr/>
          <p:nvPr/>
        </p:nvSpPr>
        <p:spPr>
          <a:xfrm>
            <a:off x="1847778" y="4134127"/>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اَیْنَ الحسین ع [از لحاظ مفهومی]= وجود کاروان حسینی در الآن. </a:t>
            </a:r>
          </a:p>
        </p:txBody>
      </p:sp>
    </p:spTree>
    <p:extLst>
      <p:ext uri="{BB962C8B-B14F-4D97-AF65-F5344CB8AC3E}">
        <p14:creationId xmlns:p14="http://schemas.microsoft.com/office/powerpoint/2010/main" val="28721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صَالِحٌ بَعْدَ صَالِحٍ </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smtClean="0">
                <a:cs typeface="B Lotus" panose="00000400000000000000" pitchFamily="2" charset="-78"/>
              </a:rPr>
              <a:t>کجایند اصلاح کننده بعد از اصلاح کننده قبلی؟</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20710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صَادِقٌ بَعْدَ صَادِقٍ‌</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smtClean="0">
                <a:cs typeface="B Lotus" panose="00000400000000000000" pitchFamily="2" charset="-78"/>
              </a:rPr>
              <a:t>کجایند صداقت پیشگان بعد از صداقت پیشگان قبلی؟</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14792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أَيْنَ السَّبِيلُ بَعْدَ السَّبِيلِ، أَيْنَ الْخِيَرَةُ بَعْدَ الْخِيَرَةِ</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smtClean="0">
                <a:cs typeface="B Lotus" panose="00000400000000000000" pitchFamily="2" charset="-78"/>
              </a:rPr>
              <a:t>کجایند مسیر های خدا بعد از مسیر های قبلی؟ </a:t>
            </a:r>
            <a:r>
              <a:rPr lang="fa-IR" sz="2000" b="1" dirty="0">
                <a:cs typeface="B Lotus" panose="00000400000000000000" pitchFamily="2" charset="-78"/>
              </a:rPr>
              <a:t>کجاست بهترین برگزیده بعد از بهترین برگزیده؟</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401188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أَيْنَ الشُّمُوسُ الطَّالِعَةُ</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کجایند خورشیدهای تابان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218730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أَيْنَ الْأَقْمَارُ الْمُنِيرَةُ</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کجایند ماههای نورافشان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13926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الْأَنْجُمُ الزَّاهِرَةُ</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کجایند ستارگان فروزان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4141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أَعْلاَمُ الدِّینِ وَ قَوَاعِدُ الْعِلْمِ</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a:cs typeface="B Lotus" panose="00000400000000000000" pitchFamily="2" charset="-78"/>
              </a:rPr>
              <a:t>کجایند پرچمهای دین، و پایه‌های دانش</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214705" y="1213440"/>
            <a:ext cx="429045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۳ـ رویکرد تحسّسِ اهل‌بیت ع:</a:t>
            </a:r>
            <a:endParaRPr lang="en-US" sz="2400" dirty="0">
              <a:solidFill>
                <a:schemeClr val="accent1">
                  <a:lumMod val="50000"/>
                </a:schemeClr>
              </a:solidFill>
            </a:endParaRPr>
          </a:p>
        </p:txBody>
      </p:sp>
      <p:sp>
        <p:nvSpPr>
          <p:cNvPr id="14" name="Rectangle 13"/>
          <p:cNvSpPr/>
          <p:nvPr/>
        </p:nvSpPr>
        <p:spPr>
          <a:xfrm>
            <a:off x="3365287" y="498651"/>
            <a:ext cx="4667716"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سه رویکرد [اختصاصی] نسبت به اهل‌بیت </a:t>
            </a:r>
            <a:r>
              <a:rPr lang="fa-IR" sz="2400" b="1" dirty="0" smtClean="0">
                <a:solidFill>
                  <a:schemeClr val="accent1">
                    <a:lumMod val="50000"/>
                  </a:schemeClr>
                </a:solidFill>
                <a:cs typeface="B Lotus" panose="00000400000000000000" pitchFamily="2" charset="-78"/>
              </a:rPr>
              <a:t>(ع)</a:t>
            </a:r>
            <a:endParaRPr lang="en-US" sz="2400" dirty="0">
              <a:solidFill>
                <a:schemeClr val="accent1">
                  <a:lumMod val="50000"/>
                </a:schemeClr>
              </a:solidFill>
            </a:endParaRPr>
          </a:p>
        </p:txBody>
      </p:sp>
    </p:spTree>
    <p:extLst>
      <p:ext uri="{BB962C8B-B14F-4D97-AF65-F5344CB8AC3E}">
        <p14:creationId xmlns:p14="http://schemas.microsoft.com/office/powerpoint/2010/main" val="83856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26360" y="2211330"/>
            <a:ext cx="5412059" cy="461665"/>
          </a:xfrm>
          <a:prstGeom prst="rect">
            <a:avLst/>
          </a:prstGeom>
        </p:spPr>
        <p:txBody>
          <a:bodyPr wrap="none">
            <a:spAutoFit/>
          </a:bodyPr>
          <a:lstStyle/>
          <a:p>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اَللَّهُمَّ لَکَ الْحَمْدُ عَلَى مَا جَرَى بِهِ قَضَاؤُکَ فِی أَوْلِیَائِکَ </a:t>
            </a:r>
            <a:endParaRPr lang="en-US" sz="2400" dirty="0">
              <a:solidFill>
                <a:schemeClr val="accent1">
                  <a:lumMod val="75000"/>
                </a:schemeClr>
              </a:solidFill>
            </a:endParaRPr>
          </a:p>
        </p:txBody>
      </p:sp>
      <p:sp>
        <p:nvSpPr>
          <p:cNvPr id="3" name="Rectangle 2"/>
          <p:cNvSpPr/>
          <p:nvPr/>
        </p:nvSpPr>
        <p:spPr>
          <a:xfrm>
            <a:off x="1762154" y="2960972"/>
            <a:ext cx="7092011"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خدایا تورا حمد می کنم بر جریانی که تو در اولیایت قضا(مقدر) کردی</a:t>
            </a:r>
            <a:endParaRPr lang="en-US" sz="2000" dirty="0"/>
          </a:p>
        </p:txBody>
      </p:sp>
      <p:sp>
        <p:nvSpPr>
          <p:cNvPr id="8" name="Rectangle 7"/>
          <p:cNvSpPr/>
          <p:nvPr/>
        </p:nvSpPr>
        <p:spPr>
          <a:xfrm>
            <a:off x="1747282" y="3729008"/>
            <a:ext cx="7918605" cy="163121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وقتی یک دعایی با حمد شروع می شود مثل دعای ندبه یا یک دعایی با حمد به پایان می رسد مثل زیارت عاشورا، باید بدانیم که این ماجرا به قدری دقیق و درست چیده شده که هر فردی که مانند زینب (س) به آن نگاه کند به حمد کشیده می شود و نمی تواند با دیدن آن ماجرا زبان به شکر خدا باز نکند، لذا سیر دعای ندبه به شکلی است که هر کسی اینطور به مهدویت نگاه کند خداوند را شاکرانه حمد می کند نسبت به این سیری که او قرار داده است...</a:t>
            </a:r>
            <a:endParaRPr lang="en-US" sz="2000" dirty="0">
              <a:solidFill>
                <a:srgbClr val="00B050"/>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22078941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بَقِیَّةُ اللَّهِ الَّتِی لاَ تَخْلُو مِنَ الْعِتْرَةِ الْهَادِیَةِ</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کجاست آن باقیمانده خدا که عالَم از عترت هدایتگر خالی نشود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273679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الْمُعَدُّ لِقَطْعِ دَابِرِ الظَّلَمَةِ </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کجاست آن مهیا گشته برای ریشه کن کردن ستمکاران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44482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الْمُنْتَظَرُ لِإِقَامَةِ الْأَمْتِ وَ الْعِوَجِ</a:t>
            </a:r>
          </a:p>
        </p:txBody>
      </p:sp>
      <p:sp>
        <p:nvSpPr>
          <p:cNvPr id="3" name="Rectangle 2"/>
          <p:cNvSpPr/>
          <p:nvPr/>
        </p:nvSpPr>
        <p:spPr>
          <a:xfrm>
            <a:off x="1747281" y="2873003"/>
            <a:ext cx="7903731" cy="400110"/>
          </a:xfrm>
          <a:prstGeom prst="rect">
            <a:avLst/>
          </a:prstGeom>
        </p:spPr>
        <p:txBody>
          <a:bodyPr wrap="square">
            <a:spAutoFit/>
          </a:bodyPr>
          <a:lstStyle/>
          <a:p>
            <a:pPr algn="ctr" rtl="1"/>
            <a:r>
              <a:rPr lang="fa-IR" sz="2000" b="1" dirty="0">
                <a:cs typeface="B Lotus" panose="00000400000000000000" pitchFamily="2" charset="-78"/>
              </a:rPr>
              <a:t>کجاست آن که برای راست نمودن انحراف و کجی به انتظار اویند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6468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1"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الْمُرْتَجَى لِإِزَالَةِ الْجَوْرِ وَ الْعُدْوَانِ</a:t>
            </a:r>
          </a:p>
        </p:txBody>
      </p:sp>
      <p:sp>
        <p:nvSpPr>
          <p:cNvPr id="3" name="Rectangle 2"/>
          <p:cNvSpPr/>
          <p:nvPr/>
        </p:nvSpPr>
        <p:spPr>
          <a:xfrm>
            <a:off x="1909513" y="2873003"/>
            <a:ext cx="7903731" cy="400110"/>
          </a:xfrm>
          <a:prstGeom prst="rect">
            <a:avLst/>
          </a:prstGeom>
        </p:spPr>
        <p:txBody>
          <a:bodyPr wrap="square">
            <a:spAutoFit/>
          </a:bodyPr>
          <a:lstStyle/>
          <a:p>
            <a:pPr algn="ctr" rtl="1"/>
            <a:r>
              <a:rPr lang="fa-IR" sz="2000" b="1">
                <a:cs typeface="B Lotus" panose="00000400000000000000" pitchFamily="2" charset="-78"/>
              </a:rPr>
              <a:t>کجاست آن امید شده برای از بین بردن ستم و دشمنی</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3221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2822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الْمُدَّخَرُ لِتَجْدِیدِ الْفَرَائِضِ وَ السُّنَنِ‏</a:t>
            </a:r>
          </a:p>
        </p:txBody>
      </p:sp>
      <p:sp>
        <p:nvSpPr>
          <p:cNvPr id="3" name="Rectangle 2"/>
          <p:cNvSpPr/>
          <p:nvPr/>
        </p:nvSpPr>
        <p:spPr>
          <a:xfrm>
            <a:off x="1909513" y="2873003"/>
            <a:ext cx="7903731" cy="400110"/>
          </a:xfrm>
          <a:prstGeom prst="rect">
            <a:avLst/>
          </a:prstGeom>
        </p:spPr>
        <p:txBody>
          <a:bodyPr wrap="square">
            <a:spAutoFit/>
          </a:bodyPr>
          <a:lstStyle/>
          <a:p>
            <a:pPr algn="ctr" rtl="1"/>
            <a:r>
              <a:rPr lang="fa-IR" sz="2000" b="1" dirty="0">
                <a:cs typeface="B Lotus" panose="00000400000000000000" pitchFamily="2" charset="-78"/>
              </a:rPr>
              <a:t>کجاست آن ذخیره برای تجدید فریضه‌ها و سنّتها</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8209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01964"/>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الْمُتَخَیَّرُ (الْمُتَّخَذُ) لِإِعَادَةِ الْمِلَّةِ وَ الشَّرِیعَةِ </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آن برگزیده برای بازگرداندن دین و شریعت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61917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الْمُؤَمَّلُ لِإِحْیَاءِ الْکِتَابِ وَ حُدُودِهِ</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آن آرزو شده برای زنده کردن قرآن و حدود آن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9605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مُحْیِی مَعَالِمِ الدِّینِ وَ أَهْلِهِ</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احیاگر نشانه‌های دین و اهل دین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77515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قَاصِمُ شَوْکَةِ الْمُعْتَدِینَ</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درهم شکننده شوکت متجاوزان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8256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هَادِمُ أَبْنِیَةِ الشِّرْکِ وَ النِّفَاقِ‏</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ویران کننده بناهای شرک و دورویی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238784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11487" y="2275047"/>
            <a:ext cx="5412059" cy="461665"/>
          </a:xfrm>
          <a:prstGeom prst="rect">
            <a:avLst/>
          </a:prstGeom>
        </p:spPr>
        <p:txBody>
          <a:bodyPr wrap="none">
            <a:spAutoFit/>
          </a:bodyPr>
          <a:lstStyle/>
          <a:p>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اَللَّهُمَّ لَکَ الْحَمْدُ عَلَى مَا جَرَى بِهِ قَضَاؤُکَ فِی أَوْلِیَائِکَ </a:t>
            </a:r>
            <a:endParaRPr lang="en-US" sz="2400" dirty="0">
              <a:solidFill>
                <a:schemeClr val="accent1">
                  <a:lumMod val="75000"/>
                </a:schemeClr>
              </a:solidFill>
            </a:endParaRPr>
          </a:p>
        </p:txBody>
      </p:sp>
      <p:sp>
        <p:nvSpPr>
          <p:cNvPr id="3" name="Rectangle 2"/>
          <p:cNvSpPr/>
          <p:nvPr/>
        </p:nvSpPr>
        <p:spPr>
          <a:xfrm>
            <a:off x="1747281" y="3024689"/>
            <a:ext cx="7092011"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خدایا تورا حمد می کنم بر جریانی که تو در اولیایت قضا(مقدر) کردی</a:t>
            </a:r>
            <a:endParaRPr lang="en-US" sz="2000" dirty="0"/>
          </a:p>
        </p:txBody>
      </p:sp>
      <p:sp>
        <p:nvSpPr>
          <p:cNvPr id="8" name="Rectangle 7"/>
          <p:cNvSpPr/>
          <p:nvPr/>
        </p:nvSpPr>
        <p:spPr>
          <a:xfrm>
            <a:off x="1731142" y="3651018"/>
            <a:ext cx="7918605" cy="2862322"/>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ابتدای دعای ندبه امام صادق(ع) دارند از یک جریان صحبت می کنند، جریانی که مربوط به انببیاء و رسولان الهی است و همه آنها برای این جریان مبعوث شده اند و این جریان به قدری زیبا و دقیق است که هرکسی این جریان را ببیند به حمد کشیده می شود...</a:t>
            </a:r>
          </a:p>
          <a:p>
            <a:pPr algn="just" rtl="1"/>
            <a:endParaRPr lang="fa-IR" sz="2000" dirty="0" smtClean="0">
              <a:solidFill>
                <a:srgbClr val="00B050"/>
              </a:solidFill>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با توجه به اینکه این جریان در دعای ندبه آمده است، نتیجه می گیریم این جریانی که خداوند در اولیائش قرار داده است برای مهدویت است، لذا جریان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مهدویت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از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میثاق در عالم ذرّ [←بَعْدَ أَنْ شَرَطْتَ عَلَیْهِم] شروع شده و با زُهد در دنیا [←الزُّهْدَ فِی دَرَجَاتِ هَذِهِ الدُّنْیَا الدَّنِیَّة] امتداد می‌یابد   تا اینکه به بهشت اَبدی [←مَا عِنْدَکَ مِنَ النَّعِیمِ الْمُقِیمِ] منتهی می‌شود.</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لذا بسیار جایِ حمدِ خدا دارد.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404190104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مُبِیدُ أَهْلِ الْفُسُوقِ وَ الْعِصْیَانِ وَ الطُّغْیَانِ </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نابودکننده اهل فسق و عصیان و طغیان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36666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حَاصِدُ فُرُوعِ الْغَیِّ وَ الشِّقَاقِ (النِّفَاقِ)</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درو کننده شاخه‌های گمراهی و شکاف اندازی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42380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طَامِسُ آثَارِ الزَّیْغِ وَ الْأَهْوَاءِ </a:t>
            </a:r>
          </a:p>
        </p:txBody>
      </p:sp>
      <p:sp>
        <p:nvSpPr>
          <p:cNvPr id="3" name="Rectangle 2"/>
          <p:cNvSpPr/>
          <p:nvPr/>
        </p:nvSpPr>
        <p:spPr>
          <a:xfrm>
            <a:off x="1894765" y="2876678"/>
            <a:ext cx="7903731" cy="400110"/>
          </a:xfrm>
          <a:prstGeom prst="rect">
            <a:avLst/>
          </a:prstGeom>
        </p:spPr>
        <p:txBody>
          <a:bodyPr wrap="square">
            <a:spAutoFit/>
          </a:bodyPr>
          <a:lstStyle/>
          <a:p>
            <a:pPr algn="ctr" rtl="1"/>
            <a:r>
              <a:rPr lang="fa-IR" sz="2000" b="1" dirty="0">
                <a:cs typeface="B Lotus" panose="00000400000000000000" pitchFamily="2" charset="-78"/>
              </a:rPr>
              <a:t>کجاست محوکننده آثار انحراف و هواهای نفسانی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
        <p:nvSpPr>
          <p:cNvPr id="11" name="Rectangle 10"/>
          <p:cNvSpPr/>
          <p:nvPr/>
        </p:nvSpPr>
        <p:spPr>
          <a:xfrm>
            <a:off x="1731142" y="3833583"/>
            <a:ext cx="7903733" cy="163121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قالَ مُوسى رَبَّنا إِنَّکَ آتَیْتَ فِرْعَوْنَ وَ مَلَأَهُ زینَةً وَ أَمْوالاً فِی الْحَیاةِ الدُّنْیا رَبَّنا لِیُضِلُّوا عَنْ سَبیلِکَ </a:t>
            </a:r>
            <a:r>
              <a:rPr lang="fa-IR" sz="2000" b="1" u="sng" dirty="0">
                <a:solidFill>
                  <a:srgbClr val="00B050"/>
                </a:solidFill>
                <a:latin typeface="B Lotus" panose="00000400000000000000" pitchFamily="2" charset="-78"/>
                <a:ea typeface="Calibri" panose="020F0502020204030204" pitchFamily="34" charset="0"/>
                <a:cs typeface="B Lotus" panose="00000400000000000000" pitchFamily="2" charset="-78"/>
              </a:rPr>
              <a:t>رَبَّنَا اطْمِسْ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عَلى أَمْوالِهِمْ وَ اشْدُدْ عَلى قُلُوبِهِمْ فَلا یُؤْمِنُوا حَتّى یَرَوُا الْعَذابَ اْلأَلیمَ/ و موسى گفت: «پروردگارا، تو به فرعون و اشرافش در زندگى دنیا زیور و اموال داده‌اى، پروردگارا، تا [خلق را] از راه تو گمراه کنند، پروردگارا، اموالشان را نابود کن و آنان را دل‌سخت گردان که ایمان نیاورند تا عذاب دردناک را ببینند.» [یونس۸۸] </a:t>
            </a:r>
          </a:p>
        </p:txBody>
      </p:sp>
    </p:spTree>
    <p:extLst>
      <p:ext uri="{BB962C8B-B14F-4D97-AF65-F5344CB8AC3E}">
        <p14:creationId xmlns:p14="http://schemas.microsoft.com/office/powerpoint/2010/main" val="278000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مُبِیدُ الْعُتَاةِ وَ الْمَرَدَةِ</a:t>
            </a:r>
          </a:p>
        </p:txBody>
      </p:sp>
      <p:sp>
        <p:nvSpPr>
          <p:cNvPr id="3" name="Rectangle 2"/>
          <p:cNvSpPr/>
          <p:nvPr/>
        </p:nvSpPr>
        <p:spPr>
          <a:xfrm>
            <a:off x="1894764"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نابودکننده سرکشان و سرپیچی کنندگان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55820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مُسْتَأْصِلُ أَهْلِ الْعِنَادِ وَ التَّضْلِیلِ وَ الْإِلْحَادِ</a:t>
            </a:r>
          </a:p>
        </p:txBody>
      </p:sp>
      <p:sp>
        <p:nvSpPr>
          <p:cNvPr id="3" name="Rectangle 2"/>
          <p:cNvSpPr/>
          <p:nvPr/>
        </p:nvSpPr>
        <p:spPr>
          <a:xfrm>
            <a:off x="1894764"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ریشه کن کننده اهل لجاجت و گمراهی و بی دینی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7890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مُعِزُّ الْأَوْلِیَاءِ وَ مُذِلُّ الْأَعْدَاءِ</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عزّت بخش دوستان، و خوارکننده دشمنان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2543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جَامِعُ الْکَلِمَةِ (الْکَلِمِ) عَلَى التَّقْوَى </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گردآورنده </a:t>
            </a:r>
            <a:r>
              <a:rPr lang="fa-IR" sz="2000" b="1" dirty="0" smtClean="0">
                <a:cs typeface="B Lotus" panose="00000400000000000000" pitchFamily="2" charset="-78"/>
              </a:rPr>
              <a:t>کلمات </a:t>
            </a:r>
            <a:r>
              <a:rPr lang="fa-IR" sz="2000" b="1" dirty="0">
                <a:cs typeface="B Lotus" panose="00000400000000000000" pitchFamily="2" charset="-78"/>
              </a:rPr>
              <a:t>بر پایه تقوا</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7391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بَابُ اللَّهِ الَّذِی مِنْهُ یُؤْتَى</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دربِ راه خدا که از آن آمده شود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067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وَجْهُ اللَّهِ الَّذِی إِلَیْهِ یَتَوَجَّهُ الْأَوْلِیَاءُ</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جلوه خدا، که دوستان به سویش روی آورند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7269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السَّبَبُ الْمُتَّصِلُ بَیْنَ الْأَرْضِ وَ السَّمَاءِ</a:t>
            </a:r>
          </a:p>
        </p:txBody>
      </p:sp>
      <p:sp>
        <p:nvSpPr>
          <p:cNvPr id="3" name="Rectangle 2"/>
          <p:cNvSpPr/>
          <p:nvPr/>
        </p:nvSpPr>
        <p:spPr>
          <a:xfrm>
            <a:off x="1894764"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آن وسیله پیوند بین زمین و آسمان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2585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173924" y="2321654"/>
            <a:ext cx="3469190" cy="461665"/>
          </a:xfrm>
          <a:prstGeom prst="rect">
            <a:avLst/>
          </a:prstGeom>
        </p:spPr>
        <p:txBody>
          <a:bodyPr wrap="square">
            <a:spAutoFit/>
          </a:bodyPr>
          <a:lstStyle/>
          <a:p>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الَّذِینَ اسْتَخْلَصْتَهُمْ لِنَفْسِکَ وَ دِینِکَ</a:t>
            </a:r>
            <a:endParaRPr lang="en-US" sz="2400" dirty="0">
              <a:solidFill>
                <a:schemeClr val="accent1">
                  <a:lumMod val="75000"/>
                </a:schemeClr>
              </a:solidFill>
            </a:endParaRPr>
          </a:p>
        </p:txBody>
      </p:sp>
      <p:sp>
        <p:nvSpPr>
          <p:cNvPr id="3" name="Rectangle 2"/>
          <p:cNvSpPr/>
          <p:nvPr/>
        </p:nvSpPr>
        <p:spPr>
          <a:xfrm>
            <a:off x="3539613" y="3001351"/>
            <a:ext cx="4479889"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آنهایی که برای خودت و برای دینت خالص کردی</a:t>
            </a:r>
            <a:endParaRPr lang="en-US" sz="2000" dirty="0"/>
          </a:p>
        </p:txBody>
      </p:sp>
      <p:sp>
        <p:nvSpPr>
          <p:cNvPr id="8" name="Rectangle 7"/>
          <p:cNvSpPr/>
          <p:nvPr/>
        </p:nvSpPr>
        <p:spPr>
          <a:xfrm>
            <a:off x="1750727" y="3736574"/>
            <a:ext cx="7900287" cy="1938992"/>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خداوند در آیه 45 و 46 سوره ص می فرماید: (وَ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اذْکُرْ عِبادَنا إِبْراهیمَ وَ إِسْحاقَ وَ یَعْقُوبَ أُولِی اْلأَیْدی وَ اْلأَبْصارِ (۴۵) إِنّا أَخْلَصْناهُمْ بِخالِصَةٍ ذِکْرَى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الدّارِ ) ما ابراهیم و اسحاق و یعقوب را به گونه ای خالصر کردیم که همه توجهشان به الدار(اشاره به دارالسلام ظهور) باشد.</a:t>
            </a:r>
          </a:p>
          <a:p>
            <a:pPr algn="just" rtl="1"/>
            <a:endParaRPr lang="fa-IR" sz="2000" b="1" dirty="0">
              <a:solidFill>
                <a:srgbClr val="00B050"/>
              </a:solidFill>
              <a:cs typeface="B Lotus" panose="00000400000000000000" pitchFamily="2" charset="-78"/>
            </a:endParaRPr>
          </a:p>
          <a:p>
            <a:pPr algn="just" rtl="1"/>
            <a:r>
              <a:rPr lang="fa-IR" sz="2000" b="1" dirty="0" smtClean="0">
                <a:solidFill>
                  <a:srgbClr val="00B050"/>
                </a:solidFill>
                <a:cs typeface="B Lotus" panose="00000400000000000000" pitchFamily="2" charset="-78"/>
              </a:rPr>
              <a:t>خداوند کسانی را که برای جریان مهدویت قرار داده است ابتدا برای ایشان خالص می گرداند</a:t>
            </a:r>
            <a:endParaRPr lang="en-US" sz="2000" b="1" dirty="0" smtClean="0">
              <a:solidFill>
                <a:srgbClr val="00B050"/>
              </a:solidFill>
              <a:cs typeface="B Lotus" panose="00000400000000000000" pitchFamily="2" charset="-78"/>
            </a:endParaRPr>
          </a:p>
          <a:p>
            <a:pPr algn="just" rtl="1"/>
            <a:r>
              <a:rPr lang="fa-IR" sz="2000" b="1" dirty="0" smtClean="0">
                <a:solidFill>
                  <a:srgbClr val="00B050"/>
                </a:solidFill>
                <a:cs typeface="B Lotus" panose="00000400000000000000" pitchFamily="2" charset="-78"/>
              </a:rPr>
              <a:t>زیرا کسانی که در راس دین خدا و جریان مهدویت هستند باید استخلاص شده باشند</a:t>
            </a:r>
            <a:endParaRPr lang="en-US" sz="2000" dirty="0">
              <a:solidFill>
                <a:srgbClr val="00B050"/>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250601430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صَاحِبُ یَوْمِ الْفَتْحِ وَ نَاشِرُ رَایَةِ الْهُدَى </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صاحب روز پیروزی، و گسترنده پرچم هدایت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310753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مُؤَلِّفُ شَمْلِ الصَّلاَحِ وَ الرِّضَا</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گردآورنده‌ی اصلاح‌ها و رضایت‌های پراکنده</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2857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الطَّالِبُ بِذُحُولِ الْأَنْبِیَاءِ وَ أَبْنَاءِ الْأَنْبِیَاءِ</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خواهنده خون پیامبران و فرزندان پیامبران</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5293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الطَّالِبُ (الْمُطَالِبُ) بِدَمِ الْمَقْتُولِ بِکَرْبَلاَءَ</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خواهنده خون کشته در کربلا</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265151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الْمَنْصُورُ عَلَى مَنِ اعْتَدَى عَلَیْهِ وَ افْتَرَى</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آن پیروز شده بر هر که به او ستم کرد و بهتان زد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4568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الْمُضْطَرُّ الَّذِی یُجَابُ إِذَا دَعَا ‏</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آن مضطّری که اجابت شود هنگامی که دعا کند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97381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صَدْرُ الْخَلاَئِقِ (الْخَلاَئِفِ) ذُو الْبِرِّ وَ التَّقْوَى</a:t>
            </a:r>
          </a:p>
        </p:txBody>
      </p:sp>
      <p:sp>
        <p:nvSpPr>
          <p:cNvPr id="3" name="Rectangle 2"/>
          <p:cNvSpPr/>
          <p:nvPr/>
        </p:nvSpPr>
        <p:spPr>
          <a:xfrm>
            <a:off x="2016566" y="2827823"/>
            <a:ext cx="7903731" cy="400110"/>
          </a:xfrm>
          <a:prstGeom prst="rect">
            <a:avLst/>
          </a:prstGeom>
        </p:spPr>
        <p:txBody>
          <a:bodyPr wrap="square">
            <a:spAutoFit/>
          </a:bodyPr>
          <a:lstStyle/>
          <a:p>
            <a:pPr algn="ctr" rtl="1"/>
            <a:r>
              <a:rPr lang="fa-IR" sz="2000" b="1" dirty="0">
                <a:cs typeface="B Lotus" panose="00000400000000000000" pitchFamily="2" charset="-78"/>
              </a:rPr>
              <a:t>کجاست سرسلسله مخلوقات، دارای نیکی و تقوا</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72362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94764" y="1905639"/>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أَیْنَ ابْنُ النَّبِیِّ الْمُصْطَفَى وَ ابْنُ عَلِیٍّ الْمُرْتَضَى وَ ابْنُ خَدِیجَةَ الْغَرَّاءِ وَ ابْنُ فَاطِمَةَ الْکُبْرَى‏</a:t>
            </a:r>
          </a:p>
        </p:txBody>
      </p:sp>
      <p:sp>
        <p:nvSpPr>
          <p:cNvPr id="3" name="Rectangle 2"/>
          <p:cNvSpPr/>
          <p:nvPr/>
        </p:nvSpPr>
        <p:spPr>
          <a:xfrm>
            <a:off x="2016566" y="2827823"/>
            <a:ext cx="7903731" cy="707886"/>
          </a:xfrm>
          <a:prstGeom prst="rect">
            <a:avLst/>
          </a:prstGeom>
        </p:spPr>
        <p:txBody>
          <a:bodyPr wrap="square">
            <a:spAutoFit/>
          </a:bodyPr>
          <a:lstStyle/>
          <a:p>
            <a:pPr algn="ctr" rtl="1"/>
            <a:r>
              <a:rPr lang="fa-IR" sz="2000" b="1" dirty="0">
                <a:cs typeface="B Lotus" panose="00000400000000000000" pitchFamily="2" charset="-78"/>
              </a:rPr>
              <a:t>کجاست فرزند پیامبر برگزیده، و فرزند علی مرتضی، و فرزند خدیجه روشن جبین، و فرزند فاطمه </a:t>
            </a:r>
            <a:r>
              <a:rPr lang="fa-IR" sz="2000" b="1">
                <a:cs typeface="B Lotus" panose="00000400000000000000" pitchFamily="2" charset="-78"/>
              </a:rPr>
              <a:t>کبری</a:t>
            </a:r>
            <a:r>
              <a:rPr lang="fa-IR" sz="2000" b="1" smtClean="0">
                <a:cs typeface="B Lotus" panose="00000400000000000000" pitchFamily="2" charset="-78"/>
              </a:rPr>
              <a:t>؟</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740044" y="983455"/>
            <a:ext cx="3918203" cy="461665"/>
          </a:xfrm>
          <a:prstGeom prst="rect">
            <a:avLst/>
          </a:prstGeom>
        </p:spPr>
        <p:txBody>
          <a:bodyPr wrap="square">
            <a:spAutoFit/>
          </a:bodyPr>
          <a:lstStyle/>
          <a:p>
            <a:pPr algn="just" rtl="1"/>
            <a:r>
              <a:rPr lang="fa-IR" sz="2400" b="1" dirty="0">
                <a:solidFill>
                  <a:schemeClr val="accent1">
                    <a:lumMod val="50000"/>
                  </a:schemeClr>
                </a:solidFill>
                <a:cs typeface="B Lotus" panose="00000400000000000000" pitchFamily="2" charset="-78"/>
              </a:rPr>
              <a:t>مهدویّت از منظر «تحسّسِ اهل‌بیت ع»:</a:t>
            </a:r>
            <a:endParaRPr lang="en-US" sz="2400" dirty="0">
              <a:solidFill>
                <a:schemeClr val="accent1">
                  <a:lumMod val="50000"/>
                </a:schemeClr>
              </a:solidFill>
            </a:endParaRPr>
          </a:p>
        </p:txBody>
      </p:sp>
    </p:spTree>
    <p:extLst>
      <p:ext uri="{BB962C8B-B14F-4D97-AF65-F5344CB8AC3E}">
        <p14:creationId xmlns:p14="http://schemas.microsoft.com/office/powerpoint/2010/main" val="19631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496800" cy="7810500"/>
          </a:xfrm>
          <a:prstGeom prst="rect">
            <a:avLst/>
          </a:prstGeom>
        </p:spPr>
      </p:pic>
      <p:sp>
        <p:nvSpPr>
          <p:cNvPr id="8" name="Rectangle 7"/>
          <p:cNvSpPr/>
          <p:nvPr/>
        </p:nvSpPr>
        <p:spPr>
          <a:xfrm>
            <a:off x="4128260" y="2347386"/>
            <a:ext cx="6373880" cy="586314"/>
          </a:xfrm>
          <a:prstGeom prst="rect">
            <a:avLst/>
          </a:prstGeom>
        </p:spPr>
        <p:txBody>
          <a:bodyPr wrap="square">
            <a:spAutoFit/>
          </a:bodyPr>
          <a:lstStyle/>
          <a:p>
            <a:pPr algn="ctr" rtl="1">
              <a:lnSpc>
                <a:spcPct val="107000"/>
              </a:lnSpc>
              <a:spcAft>
                <a:spcPts val="400"/>
              </a:spcAft>
            </a:pPr>
            <a:r>
              <a:rPr lang="fa-IR" sz="3000" b="1" dirty="0">
                <a:solidFill>
                  <a:schemeClr val="accent6">
                    <a:lumMod val="50000"/>
                  </a:schemeClr>
                </a:solidFill>
                <a:latin typeface="B Lotus" panose="00000400000000000000" pitchFamily="2" charset="-78"/>
                <a:ea typeface="Calibri" panose="020F0502020204030204" pitchFamily="34" charset="0"/>
                <a:cs typeface="B Lotus" panose="00000400000000000000" pitchFamily="2" charset="-78"/>
              </a:rPr>
              <a:t>صلواتی خالصانه </a:t>
            </a:r>
            <a:r>
              <a:rPr lang="fa-IR" sz="3000" b="1" dirty="0" smtClean="0">
                <a:solidFill>
                  <a:schemeClr val="accent6">
                    <a:lumMod val="50000"/>
                  </a:schemeClr>
                </a:solidFill>
                <a:latin typeface="B Lotus" panose="00000400000000000000" pitchFamily="2" charset="-78"/>
                <a:ea typeface="Calibri" panose="020F0502020204030204" pitchFamily="34" charset="0"/>
                <a:cs typeface="B Lotus" panose="00000400000000000000" pitchFamily="2" charset="-78"/>
              </a:rPr>
              <a:t>هدیه به حضرت زهرا </a:t>
            </a:r>
            <a:r>
              <a:rPr lang="fa-IR" sz="1000" b="1" dirty="0" smtClean="0">
                <a:solidFill>
                  <a:schemeClr val="accent6">
                    <a:lumMod val="50000"/>
                  </a:schemeClr>
                </a:solidFill>
                <a:latin typeface="B Lotus" panose="00000400000000000000" pitchFamily="2" charset="-78"/>
                <a:ea typeface="Calibri" panose="020F0502020204030204" pitchFamily="34" charset="0"/>
                <a:cs typeface="B Lotus" panose="00000400000000000000" pitchFamily="2" charset="-78"/>
              </a:rPr>
              <a:t>سلام الله علیها</a:t>
            </a:r>
            <a:endParaRPr lang="en-US" sz="1000" b="1" dirty="0">
              <a:solidFill>
                <a:schemeClr val="accent6">
                  <a:lumMod val="50000"/>
                </a:schemeClr>
              </a:solidFill>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3144356877"/>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04800" y="0"/>
            <a:ext cx="12496800" cy="7810500"/>
          </a:xfrm>
          <a:prstGeom prst="rect">
            <a:avLst/>
          </a:prstGeom>
        </p:spPr>
      </p:pic>
      <p:pic>
        <p:nvPicPr>
          <p:cNvPr id="2" name="Picture 1"/>
          <p:cNvPicPr>
            <a:picLocks noChangeAspect="1"/>
          </p:cNvPicPr>
          <p:nvPr/>
        </p:nvPicPr>
        <p:blipFill>
          <a:blip r:embed="rId4" cstate="print">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10865" y="1423307"/>
            <a:ext cx="4087035" cy="2743200"/>
          </a:xfrm>
          <a:prstGeom prst="rect">
            <a:avLst/>
          </a:prstGeom>
          <a:effectLst>
            <a:outerShdw blurRad="76200" dist="12700" dir="8100000" sy="-23000" kx="800400" algn="br" rotWithShape="0">
              <a:schemeClr val="accent6">
                <a:lumMod val="50000"/>
                <a:alpha val="20000"/>
              </a:schemeClr>
            </a:outerShdw>
          </a:effectLst>
        </p:spPr>
      </p:pic>
    </p:spTree>
    <p:extLst>
      <p:ext uri="{BB962C8B-B14F-4D97-AF65-F5344CB8AC3E}">
        <p14:creationId xmlns:p14="http://schemas.microsoft.com/office/powerpoint/2010/main" val="27149319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73044" y="2127818"/>
            <a:ext cx="7777969" cy="461665"/>
          </a:xfrm>
          <a:prstGeom prst="rect">
            <a:avLst/>
          </a:prstGeom>
        </p:spPr>
        <p:txBody>
          <a:bodyPr wrap="square">
            <a:spAutoFit/>
          </a:bodyPr>
          <a:lstStyle/>
          <a:p>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إِذِ اخْتَرْتَ لَهُمْ جَزِیلَ مَا عِنْدَکَ مِنَ النَّعِیمِ الْمُقِیمِ الَّذِی لاَ زَوَالَ لَهُ وَ لاَ اضْمِحْلاَلَ‏</a:t>
            </a:r>
            <a:endParaRPr lang="en-US" sz="2400" dirty="0">
              <a:solidFill>
                <a:schemeClr val="accent1">
                  <a:lumMod val="75000"/>
                </a:schemeClr>
              </a:solidFill>
            </a:endParaRPr>
          </a:p>
        </p:txBody>
      </p:sp>
      <p:sp>
        <p:nvSpPr>
          <p:cNvPr id="3" name="Rectangle 2"/>
          <p:cNvSpPr/>
          <p:nvPr/>
        </p:nvSpPr>
        <p:spPr>
          <a:xfrm>
            <a:off x="1873044" y="2977700"/>
            <a:ext cx="7777969" cy="707886"/>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زیرا برای آنها عالی ترین نعمت های مقیم را اختیار کردی، نعمت هایی که نه انقضایی دارد و نه از بین می رود</a:t>
            </a:r>
            <a:endParaRPr lang="en-US" sz="2000" dirty="0"/>
          </a:p>
        </p:txBody>
      </p:sp>
      <p:sp>
        <p:nvSpPr>
          <p:cNvPr id="8" name="Rectangle 7"/>
          <p:cNvSpPr/>
          <p:nvPr/>
        </p:nvSpPr>
        <p:spPr>
          <a:xfrm>
            <a:off x="1747282" y="3719851"/>
            <a:ext cx="7903732" cy="2246769"/>
          </a:xfrm>
          <a:prstGeom prst="rect">
            <a:avLst/>
          </a:prstGeom>
        </p:spPr>
        <p:txBody>
          <a:bodyPr wrap="square">
            <a:spAutoFit/>
          </a:bodyPr>
          <a:lstStyle/>
          <a:p>
            <a:pPr algn="just" rtl="1"/>
            <a:endParaRPr lang="fa-IR" sz="2000" b="1" dirty="0" smtClean="0">
              <a:solidFill>
                <a:srgbClr val="00B050"/>
              </a:solidFill>
              <a:cs typeface="B Lotus" panose="00000400000000000000" pitchFamily="2" charset="-78"/>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«مُقیم» از ویژگی‌های بهشت نهایی است: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الَّذینَ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آمَنُوا وَ هاجَرُوا وَ جاهَدُوا فی سَبیلِ اللّهِ بِأَمْوالِهِمْ وَ أَنْفُسِهِمْ أَعْظَمُ دَرَجَةً عِنْدَ اللّهِ وَ أُولئِکَ هُمُ الْفائِزُونَ (۲۰) یُبَشِّرُهُمْ رَبُّهُمْ بِرَحْمَةٍ مِنْهُ وَ رِضْوانٍ وَ جَنّاتٍ لَهُمْ فیها نَعیمٌ مُقیمٌ (۲۱) خالِدینَ فیها أَبَدًا إِنَّ اللّهَ عِنْدَهُ أَجْرٌ عَظیمٌ [توبه۲۲] </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«الَّذِی لاَ زَوَالَ لَهُ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لاَ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اضْمِحْلاَل»، توصیف «مُقیم» است.</a:t>
            </a: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383461791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73044" y="2127818"/>
            <a:ext cx="7777969" cy="830997"/>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بَعْدَ أَنْ شَرَطْتَ عَلَیْهِمُ الزُّهْدَ فِی دَرَجَاتِ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هَذِهِ الدُّنْیَا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الدَّنِیَّةِ وَ زُخْرُفِهَا وَ زِبْرِجِهَا فَشَرَطُوا لَکَ ذَلِکَ‌</a:t>
            </a:r>
            <a:endParaRPr lang="en-US" sz="2400" dirty="0">
              <a:solidFill>
                <a:schemeClr val="accent1">
                  <a:lumMod val="75000"/>
                </a:schemeClr>
              </a:solidFill>
            </a:endParaRPr>
          </a:p>
        </p:txBody>
      </p:sp>
      <p:sp>
        <p:nvSpPr>
          <p:cNvPr id="3" name="Rectangle 2"/>
          <p:cNvSpPr/>
          <p:nvPr/>
        </p:nvSpPr>
        <p:spPr>
          <a:xfrm>
            <a:off x="1873044" y="2977700"/>
            <a:ext cx="7777969" cy="707886"/>
          </a:xfrm>
          <a:prstGeom prst="rect">
            <a:avLst/>
          </a:prstGeom>
        </p:spPr>
        <p:txBody>
          <a:bodyPr wrap="square">
            <a:spAutoFit/>
          </a:bodyPr>
          <a:lstStyle/>
          <a:p>
            <a:pPr algn="just" rtl="1"/>
            <a:r>
              <a:rPr lang="fa-IR" sz="2000" b="1" dirty="0">
                <a:latin typeface="B Lotus" panose="00000400000000000000" pitchFamily="2" charset="-78"/>
                <a:ea typeface="Calibri" panose="020F0502020204030204" pitchFamily="34" charset="0"/>
                <a:cs typeface="B Lotus" panose="00000400000000000000" pitchFamily="2" charset="-78"/>
              </a:rPr>
              <a:t>[اما] بعد از آنکه بی میل بودن نسبت به </a:t>
            </a:r>
            <a:r>
              <a:rPr lang="fa-IR" sz="2000" b="1" dirty="0" smtClean="0">
                <a:latin typeface="B Lotus" panose="00000400000000000000" pitchFamily="2" charset="-78"/>
                <a:ea typeface="Calibri" panose="020F0502020204030204" pitchFamily="34" charset="0"/>
                <a:cs typeface="B Lotus" panose="00000400000000000000" pitchFamily="2" charset="-78"/>
              </a:rPr>
              <a:t>درجات </a:t>
            </a:r>
            <a:r>
              <a:rPr lang="fa-IR" sz="2000" b="1" dirty="0">
                <a:latin typeface="B Lotus" panose="00000400000000000000" pitchFamily="2" charset="-78"/>
                <a:ea typeface="Calibri" panose="020F0502020204030204" pitchFamily="34" charset="0"/>
                <a:cs typeface="B Lotus" panose="00000400000000000000" pitchFamily="2" charset="-78"/>
              </a:rPr>
              <a:t>این دنیای فرومایه، و زیب و زیورش را با آنان شرط نمودی، آنان هم آن شرط را از تو </a:t>
            </a:r>
            <a:r>
              <a:rPr lang="fa-IR" sz="2000" b="1" dirty="0" smtClean="0">
                <a:latin typeface="B Lotus" panose="00000400000000000000" pitchFamily="2" charset="-78"/>
                <a:ea typeface="Calibri" panose="020F0502020204030204" pitchFamily="34" charset="0"/>
                <a:cs typeface="B Lotus" panose="00000400000000000000" pitchFamily="2" charset="-78"/>
              </a:rPr>
              <a:t>پذیرفتند</a:t>
            </a:r>
            <a:r>
              <a:rPr lang="fa-IR" sz="2000" b="1" dirty="0">
                <a:latin typeface="B Lotus" panose="00000400000000000000" pitchFamily="2" charset="-78"/>
                <a:ea typeface="Calibri" panose="020F0502020204030204" pitchFamily="34" charset="0"/>
                <a:cs typeface="B Lotus" panose="00000400000000000000" pitchFamily="2" charset="-78"/>
              </a:rPr>
              <a:t>،</a:t>
            </a:r>
            <a:endParaRPr lang="en-US" sz="2000" dirty="0"/>
          </a:p>
        </p:txBody>
      </p:sp>
      <p:sp>
        <p:nvSpPr>
          <p:cNvPr id="8" name="Rectangle 7"/>
          <p:cNvSpPr/>
          <p:nvPr/>
        </p:nvSpPr>
        <p:spPr>
          <a:xfrm>
            <a:off x="1747282" y="3950279"/>
            <a:ext cx="7903732" cy="1323439"/>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باید بدانیم دنیا نیز درجات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دارد.</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این اولیاء نسبت به همه درجات دنیا بی میل بودند</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این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فراز، از مصادیق «میثاقاً غلیظاً»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است</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که قبل از دنیا در عالم ذر گرفته شده است</a:t>
            </a:r>
          </a:p>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241185231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873044" y="2127818"/>
            <a:ext cx="7777969" cy="830997"/>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بَعْدَ أَنْ شَرَطْتَ عَلَیْهِمُ الزُّهْدَ فِی دَرَجَاتِ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هَذِهِ الدُّنْیَا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الدَّنِیَّةِ وَ زُخْرُفِهَا وَ زِبْرِجِهَا فَشَرَطُوا لَکَ ذَلِکَ‌</a:t>
            </a:r>
            <a:endParaRPr lang="en-US" sz="2400" dirty="0">
              <a:solidFill>
                <a:schemeClr val="accent1">
                  <a:lumMod val="75000"/>
                </a:schemeClr>
              </a:solidFill>
            </a:endParaRPr>
          </a:p>
        </p:txBody>
      </p:sp>
      <p:sp>
        <p:nvSpPr>
          <p:cNvPr id="3" name="Rectangle 2"/>
          <p:cNvSpPr/>
          <p:nvPr/>
        </p:nvSpPr>
        <p:spPr>
          <a:xfrm>
            <a:off x="1873044" y="2977700"/>
            <a:ext cx="7777969" cy="707886"/>
          </a:xfrm>
          <a:prstGeom prst="rect">
            <a:avLst/>
          </a:prstGeom>
        </p:spPr>
        <p:txBody>
          <a:bodyPr wrap="square">
            <a:spAutoFit/>
          </a:bodyPr>
          <a:lstStyle/>
          <a:p>
            <a:pPr algn="just" rtl="1"/>
            <a:r>
              <a:rPr lang="fa-IR" sz="2000" b="1" dirty="0">
                <a:latin typeface="B Lotus" panose="00000400000000000000" pitchFamily="2" charset="-78"/>
                <a:ea typeface="Calibri" panose="020F0502020204030204" pitchFamily="34" charset="0"/>
                <a:cs typeface="B Lotus" panose="00000400000000000000" pitchFamily="2" charset="-78"/>
              </a:rPr>
              <a:t>[اما] بعد از آنکه بی میل بودن نسبت به </a:t>
            </a:r>
            <a:r>
              <a:rPr lang="fa-IR" sz="2000" b="1" dirty="0" smtClean="0">
                <a:latin typeface="B Lotus" panose="00000400000000000000" pitchFamily="2" charset="-78"/>
                <a:ea typeface="Calibri" panose="020F0502020204030204" pitchFamily="34" charset="0"/>
                <a:cs typeface="B Lotus" panose="00000400000000000000" pitchFamily="2" charset="-78"/>
              </a:rPr>
              <a:t>درجات </a:t>
            </a:r>
            <a:r>
              <a:rPr lang="fa-IR" sz="2000" b="1" dirty="0">
                <a:latin typeface="B Lotus" panose="00000400000000000000" pitchFamily="2" charset="-78"/>
                <a:ea typeface="Calibri" panose="020F0502020204030204" pitchFamily="34" charset="0"/>
                <a:cs typeface="B Lotus" panose="00000400000000000000" pitchFamily="2" charset="-78"/>
              </a:rPr>
              <a:t>این دنیای فرومایه، و زیب و زیورش را با آنان شرط نمودی، آنان هم آن شرط را از تو </a:t>
            </a:r>
            <a:r>
              <a:rPr lang="fa-IR" sz="2000" b="1" dirty="0" smtClean="0">
                <a:latin typeface="B Lotus" panose="00000400000000000000" pitchFamily="2" charset="-78"/>
                <a:ea typeface="Calibri" panose="020F0502020204030204" pitchFamily="34" charset="0"/>
                <a:cs typeface="B Lotus" panose="00000400000000000000" pitchFamily="2" charset="-78"/>
              </a:rPr>
              <a:t>پذیرفتند</a:t>
            </a:r>
            <a:r>
              <a:rPr lang="fa-IR" sz="2000" b="1" dirty="0">
                <a:latin typeface="B Lotus" panose="00000400000000000000" pitchFamily="2" charset="-78"/>
                <a:ea typeface="Calibri" panose="020F0502020204030204" pitchFamily="34" charset="0"/>
                <a:cs typeface="B Lotus" panose="00000400000000000000" pitchFamily="2" charset="-78"/>
              </a:rPr>
              <a:t>،</a:t>
            </a:r>
            <a:endParaRPr lang="en-US" sz="2000" dirty="0"/>
          </a:p>
        </p:txBody>
      </p:sp>
      <p:sp>
        <p:nvSpPr>
          <p:cNvPr id="8" name="Rectangle 7"/>
          <p:cNvSpPr/>
          <p:nvPr/>
        </p:nvSpPr>
        <p:spPr>
          <a:xfrm>
            <a:off x="1747282" y="3476850"/>
            <a:ext cx="7903732" cy="2862322"/>
          </a:xfrm>
          <a:prstGeom prst="rect">
            <a:avLst/>
          </a:prstGeom>
        </p:spPr>
        <p:txBody>
          <a:bodyPr wrap="square">
            <a:spAutoFit/>
          </a:bodyPr>
          <a:lstStyle/>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زخرفِ دنیا: </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1- إِنَّما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مَثَلُ الْحَیاةِ الدُّنْیا کَماءٍ أَنْزَلْناهُ مِنَ السَّماءِ فَاخْتَلَطَ بِهِ نَباتُ اْلأَرْضِ مِمّا یَأْکُلُ النّاسُ وَ اْلأَنْعامُ حَتّى إِذا   أَخَذَتِ اْلأَرْضُ زُخْرُفَها وَ ازَّیَّنَتْ وَ ظَنَّ أَهْلُها أَنَّهُمْ قادِرُونَ عَلَیْها أَتاها أَمْرُنا لَیْلاً أَوْ نَهارًا فَجَعَلْناها حَصیدًا کَأَنْ لَمْ تَغْنَ بِاْلأَمْسِ کَذلِکَ نُفَصِّلُ اْلآیاتِ لِقَوْمٍ یَتَفَکَّرُونَ [یونس۲۴</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2ـ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لَوْ لا أَنْ یَکُونَ النّاسُ أُمَّةً واحِدَةً لَجَعَلْنا لِمَنْ یَکْفُرُ بِالرَّحْمنِ لِبُیُوتِهِمْ سُقُفًا مِنْ فِضَّةٍ وَ مَعارِجَ عَلَیْها یَظْهَرُونَ(۳۳) وَ لِبُیُوتِهِمْ أَبْوابًا وَ سُرُرًا عَلَیْها یَتَّکِؤُنَ (۳۴) وَ زُخْرُفًا وَ إِنْ کُلُّ ذلِکَ لَمّا مَتاعُ الْحَیاةِ الدُّنْیا وَ اْلآخِرَةُ عِنْدَ رَبِّکَ لِلْمُتَّقینَ [زخرف۳۵]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363040168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589936" y="2211938"/>
            <a:ext cx="777796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عَلِمْتَ مِنْهُمُ الْوَفَاءَ بِهِ</a:t>
            </a:r>
            <a:endParaRPr lang="en-US" sz="2400" dirty="0">
              <a:solidFill>
                <a:schemeClr val="accent1">
                  <a:lumMod val="75000"/>
                </a:schemeClr>
              </a:solidFill>
            </a:endParaRPr>
          </a:p>
        </p:txBody>
      </p:sp>
      <p:sp>
        <p:nvSpPr>
          <p:cNvPr id="3" name="Rectangle 2"/>
          <p:cNvSpPr/>
          <p:nvPr/>
        </p:nvSpPr>
        <p:spPr>
          <a:xfrm>
            <a:off x="347025" y="3008809"/>
            <a:ext cx="7777969"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تو می دانستی که اولیائت به این شرط وفا می کنند</a:t>
            </a:r>
            <a:endParaRPr lang="en-US" sz="2000" dirty="0"/>
          </a:p>
        </p:txBody>
      </p:sp>
      <p:sp>
        <p:nvSpPr>
          <p:cNvPr id="8" name="Rectangle 7"/>
          <p:cNvSpPr/>
          <p:nvPr/>
        </p:nvSpPr>
        <p:spPr>
          <a:xfrm>
            <a:off x="1507958" y="3904113"/>
            <a:ext cx="7903732" cy="1015663"/>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شرط ورد به جریان مهدویت استخلاص است </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شرط بهره مندی از نعمات خاصه الهی در دنیا بی میلی به زینت ها و درجات دنیاست</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لذا باز کردن ابواب نعمات خاصّه، پس از وفای به عهد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39795986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589936" y="2211938"/>
            <a:ext cx="777796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فَقَبِلْتَهُمْ وَ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قَرَّبْتَهُمْ </a:t>
            </a:r>
            <a:endParaRPr lang="en-US" sz="2400" dirty="0">
              <a:solidFill>
                <a:schemeClr val="accent1">
                  <a:lumMod val="75000"/>
                </a:schemeClr>
              </a:solidFill>
            </a:endParaRPr>
          </a:p>
        </p:txBody>
      </p:sp>
      <p:sp>
        <p:nvSpPr>
          <p:cNvPr id="3" name="Rectangle 2"/>
          <p:cNvSpPr/>
          <p:nvPr/>
        </p:nvSpPr>
        <p:spPr>
          <a:xfrm>
            <a:off x="564001" y="2983166"/>
            <a:ext cx="7777969"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پس از این آنها را قولشان کردی و مقربشان نمودی</a:t>
            </a:r>
            <a:endParaRPr lang="en-US" sz="2000" dirty="0"/>
          </a:p>
        </p:txBody>
      </p:sp>
      <p:sp>
        <p:nvSpPr>
          <p:cNvPr id="8" name="Rectangle 7"/>
          <p:cNvSpPr/>
          <p:nvPr/>
        </p:nvSpPr>
        <p:spPr>
          <a:xfrm>
            <a:off x="1507958" y="3904113"/>
            <a:ext cx="7903732" cy="163121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قرب یعنی کم کردن فاصله</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قرب به مهدویت یعنی کم کردن فاصله اولیاء با امام زمان (عج)</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پس نتیجه می گیریم اولیاء الهی هزاران سال قبل از آمدن امام زمان (عج) با امام زمان (عج) و مهدویت آشنا بودند، شروط لازمه را وفا کردند، و خداوند آنها را مقرب امام زمان(عج) قرار داده بود و آنها را درجریان مهدویت به کار گرفت..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42118633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4"/>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476" y="2200857"/>
            <a:ext cx="8219048" cy="4657143"/>
          </a:xfrm>
          <a:prstGeom prst="rect">
            <a:avLst/>
          </a:prstGeom>
        </p:spPr>
      </p:pic>
      <p:sp>
        <p:nvSpPr>
          <p:cNvPr id="5" name="TextBox 4">
            <a:hlinkClick r:id="" action="ppaction://noaction"/>
          </p:cNvPr>
          <p:cNvSpPr txBox="1"/>
          <p:nvPr/>
        </p:nvSpPr>
        <p:spPr>
          <a:xfrm>
            <a:off x="7679777" y="11455220"/>
            <a:ext cx="663964" cy="400110"/>
          </a:xfrm>
          <a:prstGeom prst="rect">
            <a:avLst/>
          </a:prstGeom>
          <a:noFill/>
        </p:spPr>
        <p:txBody>
          <a:bodyPr wrap="none" rtlCol="0">
            <a:spAutoFit/>
          </a:bodyPr>
          <a:lstStyle/>
          <a:p>
            <a:r>
              <a:rPr lang="fa-IR" sz="2000" b="1" dirty="0" smtClean="0">
                <a:solidFill>
                  <a:srgbClr val="FFFF00"/>
                </a:solidFill>
                <a:cs typeface="B Lotus" panose="00000400000000000000" pitchFamily="2" charset="-78"/>
              </a:rPr>
              <a:t>تسبیح</a:t>
            </a:r>
            <a:endParaRPr lang="en-US" sz="2000" b="1" dirty="0">
              <a:solidFill>
                <a:srgbClr val="FFFF00"/>
              </a:solidFill>
              <a:cs typeface="B Lotus" panose="00000400000000000000" pitchFamily="2" charset="-78"/>
            </a:endParaRPr>
          </a:p>
        </p:txBody>
      </p:sp>
      <p:sp>
        <p:nvSpPr>
          <p:cNvPr id="13" name="TextBox 12"/>
          <p:cNvSpPr txBox="1"/>
          <p:nvPr/>
        </p:nvSpPr>
        <p:spPr>
          <a:xfrm>
            <a:off x="6167190" y="11494423"/>
            <a:ext cx="1372492" cy="400110"/>
          </a:xfrm>
          <a:prstGeom prst="rect">
            <a:avLst/>
          </a:prstGeom>
          <a:noFill/>
        </p:spPr>
        <p:txBody>
          <a:bodyPr wrap="none" rtlCol="0">
            <a:spAutoFit/>
          </a:bodyPr>
          <a:lstStyle/>
          <a:p>
            <a:r>
              <a:rPr lang="fa-IR" sz="2000" b="1" dirty="0" smtClean="0">
                <a:solidFill>
                  <a:schemeClr val="bg1"/>
                </a:solidFill>
                <a:cs typeface="B Lotus" panose="00000400000000000000" pitchFamily="2" charset="-78"/>
              </a:rPr>
              <a:t>انقلاب اسلامی</a:t>
            </a:r>
            <a:endParaRPr lang="en-US" sz="2000" b="1" dirty="0">
              <a:solidFill>
                <a:schemeClr val="bg1"/>
              </a:solidFill>
              <a:cs typeface="B Lotus" panose="00000400000000000000" pitchFamily="2" charset="-78"/>
            </a:endParaRPr>
          </a:p>
        </p:txBody>
      </p:sp>
      <p:sp>
        <p:nvSpPr>
          <p:cNvPr id="14" name="TextBox 13"/>
          <p:cNvSpPr txBox="1"/>
          <p:nvPr/>
        </p:nvSpPr>
        <p:spPr>
          <a:xfrm>
            <a:off x="5403824" y="11508981"/>
            <a:ext cx="715260" cy="400110"/>
          </a:xfrm>
          <a:prstGeom prst="rect">
            <a:avLst/>
          </a:prstGeom>
          <a:noFill/>
        </p:spPr>
        <p:txBody>
          <a:bodyPr wrap="none" rtlCol="0">
            <a:spAutoFit/>
          </a:bodyPr>
          <a:lstStyle/>
          <a:p>
            <a:r>
              <a:rPr lang="fa-IR" sz="2000" b="1" dirty="0" smtClean="0">
                <a:solidFill>
                  <a:schemeClr val="bg1"/>
                </a:solidFill>
                <a:cs typeface="B Lotus" panose="00000400000000000000" pitchFamily="2" charset="-78"/>
              </a:rPr>
              <a:t>نور الله</a:t>
            </a:r>
            <a:endParaRPr lang="en-US" sz="2000" b="1" dirty="0">
              <a:solidFill>
                <a:schemeClr val="bg1"/>
              </a:solidFill>
              <a:cs typeface="B Lotus" panose="00000400000000000000" pitchFamily="2" charset="-78"/>
            </a:endParaRPr>
          </a:p>
        </p:txBody>
      </p:sp>
      <p:sp>
        <p:nvSpPr>
          <p:cNvPr id="15" name="TextBox 14"/>
          <p:cNvSpPr txBox="1"/>
          <p:nvPr/>
        </p:nvSpPr>
        <p:spPr>
          <a:xfrm>
            <a:off x="4666930" y="11497153"/>
            <a:ext cx="689612" cy="400110"/>
          </a:xfrm>
          <a:prstGeom prst="rect">
            <a:avLst/>
          </a:prstGeom>
          <a:noFill/>
        </p:spPr>
        <p:txBody>
          <a:bodyPr wrap="none" rtlCol="0">
            <a:spAutoFit/>
          </a:bodyPr>
          <a:lstStyle/>
          <a:p>
            <a:r>
              <a:rPr lang="fa-IR" sz="2000" b="1" dirty="0" smtClean="0">
                <a:solidFill>
                  <a:schemeClr val="bg1"/>
                </a:solidFill>
                <a:cs typeface="B Lotus" panose="00000400000000000000" pitchFamily="2" charset="-78"/>
              </a:rPr>
              <a:t>اربعین</a:t>
            </a:r>
            <a:endParaRPr lang="en-US" sz="2000" b="1" dirty="0">
              <a:solidFill>
                <a:schemeClr val="bg1"/>
              </a:solidFill>
              <a:cs typeface="B Lotus" panose="00000400000000000000" pitchFamily="2" charset="-78"/>
            </a:endParaRPr>
          </a:p>
        </p:txBody>
      </p:sp>
      <p:sp>
        <p:nvSpPr>
          <p:cNvPr id="16" name="TextBox 15"/>
          <p:cNvSpPr txBox="1"/>
          <p:nvPr/>
        </p:nvSpPr>
        <p:spPr>
          <a:xfrm>
            <a:off x="3725365" y="11521719"/>
            <a:ext cx="902811" cy="400110"/>
          </a:xfrm>
          <a:prstGeom prst="rect">
            <a:avLst/>
          </a:prstGeom>
          <a:noFill/>
        </p:spPr>
        <p:txBody>
          <a:bodyPr wrap="none" rtlCol="0">
            <a:spAutoFit/>
          </a:bodyPr>
          <a:lstStyle/>
          <a:p>
            <a:r>
              <a:rPr lang="fa-IR" sz="2000" b="1" dirty="0" smtClean="0">
                <a:solidFill>
                  <a:schemeClr val="bg1"/>
                </a:solidFill>
                <a:cs typeface="B Lotus" panose="00000400000000000000" pitchFamily="2" charset="-78"/>
              </a:rPr>
              <a:t>انصار الله</a:t>
            </a:r>
            <a:endParaRPr lang="en-US" sz="2000" b="1" dirty="0">
              <a:solidFill>
                <a:schemeClr val="bg1"/>
              </a:solidFill>
              <a:cs typeface="B Lotus" panose="00000400000000000000" pitchFamily="2" charset="-78"/>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203" y="1154538"/>
            <a:ext cx="9016070" cy="510875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249" y="746018"/>
            <a:ext cx="9016070" cy="510875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259" y="932202"/>
            <a:ext cx="9016070" cy="510875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365" y="-51994"/>
            <a:ext cx="4980952" cy="2066667"/>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178" y="1197633"/>
            <a:ext cx="9016070" cy="510875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122" y="1894328"/>
            <a:ext cx="9016070" cy="510875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522" y="2046728"/>
            <a:ext cx="9016070" cy="5108758"/>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97" y="1430983"/>
            <a:ext cx="9016070" cy="5108758"/>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01" y="1710123"/>
            <a:ext cx="9016070" cy="5108758"/>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20" y="2349158"/>
            <a:ext cx="9016070" cy="5108758"/>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193" y="1495509"/>
            <a:ext cx="9016070" cy="5108758"/>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03" y="1674056"/>
            <a:ext cx="9016070" cy="5108758"/>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28" y="2592231"/>
            <a:ext cx="9016070" cy="5108758"/>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66" y="3208142"/>
            <a:ext cx="9016070" cy="5108758"/>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698" y="901268"/>
            <a:ext cx="10815192" cy="612819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706" y="666435"/>
            <a:ext cx="6197220" cy="6858000"/>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7" y="1572290"/>
            <a:ext cx="10815192" cy="6128191"/>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892" y="2955611"/>
            <a:ext cx="7958986" cy="4509785"/>
          </a:xfrm>
          <a:prstGeom prst="rect">
            <a:avLst/>
          </a:prstGeom>
        </p:spPr>
      </p:pic>
      <p:sp>
        <p:nvSpPr>
          <p:cNvPr id="3" name="TextBox 2"/>
          <p:cNvSpPr txBox="1"/>
          <p:nvPr/>
        </p:nvSpPr>
        <p:spPr>
          <a:xfrm>
            <a:off x="4972653" y="5408012"/>
            <a:ext cx="2759089" cy="523220"/>
          </a:xfrm>
          <a:prstGeom prst="rect">
            <a:avLst/>
          </a:prstGeom>
          <a:noFill/>
        </p:spPr>
        <p:txBody>
          <a:bodyPr wrap="none" rtlCol="0">
            <a:spAutoFit/>
          </a:bodyPr>
          <a:lstStyle/>
          <a:p>
            <a:r>
              <a:rPr lang="fa-IR" sz="2800" b="1" spc="-150" dirty="0" smtClean="0">
                <a:solidFill>
                  <a:schemeClr val="accent1">
                    <a:lumMod val="20000"/>
                    <a:lumOff val="80000"/>
                  </a:schemeClr>
                </a:solidFill>
                <a:cs typeface="B Lotus" panose="00000400000000000000" pitchFamily="2" charset="-78"/>
              </a:rPr>
              <a:t>بررسی جریان مهدویت در</a:t>
            </a:r>
            <a:endParaRPr lang="en-US" sz="2800" b="1" spc="-150" dirty="0">
              <a:solidFill>
                <a:schemeClr val="accent1">
                  <a:lumMod val="20000"/>
                  <a:lumOff val="80000"/>
                </a:schemeClr>
              </a:solidFill>
              <a:cs typeface="B Lotus" panose="00000400000000000000" pitchFamily="2" charset="-78"/>
            </a:endParaRPr>
          </a:p>
        </p:txBody>
      </p:sp>
    </p:spTree>
    <p:extLst>
      <p:ext uri="{BB962C8B-B14F-4D97-AF65-F5344CB8AC3E}">
        <p14:creationId xmlns:p14="http://schemas.microsoft.com/office/powerpoint/2010/main" val="51820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ppt_x</p:attrName>
                                        </p:attrNameLst>
                                      </p:cBhvr>
                                      <p:tavLst>
                                        <p:tav tm="0">
                                          <p:val>
                                            <p:strVal val="#ppt_x"/>
                                          </p:val>
                                        </p:tav>
                                        <p:tav tm="100000">
                                          <p:val>
                                            <p:strVal val="#ppt_x"/>
                                          </p:val>
                                        </p:tav>
                                      </p:tavLst>
                                    </p:anim>
                                    <p:anim calcmode="lin" valueType="num">
                                      <p:cBhvr>
                                        <p:cTn id="9" dur="1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57409" y="1960850"/>
            <a:ext cx="777796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قَدَّمْتَ لَهُمُ الذِّکْرَ الْعَلِیَّ وَ الثَّنَاءَ الْجَلِیَ‌</a:t>
            </a:r>
            <a:endParaRPr lang="en-US" sz="2400" dirty="0">
              <a:solidFill>
                <a:schemeClr val="accent1">
                  <a:lumMod val="75000"/>
                </a:schemeClr>
              </a:solidFill>
            </a:endParaRPr>
          </a:p>
        </p:txBody>
      </p:sp>
      <p:sp>
        <p:nvSpPr>
          <p:cNvPr id="3" name="Rectangle 2"/>
          <p:cNvSpPr/>
          <p:nvPr/>
        </p:nvSpPr>
        <p:spPr>
          <a:xfrm>
            <a:off x="1421314" y="2936914"/>
            <a:ext cx="7777969"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برای آنها عالی ترین محضریت ها و گویاترین تعریف ها را (از مهدویت) مقدم کردی</a:t>
            </a:r>
            <a:endParaRPr lang="en-US" sz="2000" dirty="0"/>
          </a:p>
        </p:txBody>
      </p:sp>
      <p:sp>
        <p:nvSpPr>
          <p:cNvPr id="8" name="Rectangle 7"/>
          <p:cNvSpPr/>
          <p:nvPr/>
        </p:nvSpPr>
        <p:spPr>
          <a:xfrm>
            <a:off x="1507958" y="3904113"/>
            <a:ext cx="7903732" cy="70788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اولین کسانی که با ماجرای مهدویت آشنا شدند و عالی ترین تبیین ها را از ماجرای مهدویت شنیدند اولیاء الهی بودند..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912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57409" y="1960850"/>
            <a:ext cx="777796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أَهْبَطْتَ عَلَیْهِمْ مَلاَئِکَتَکَ</a:t>
            </a:r>
            <a:endParaRPr lang="en-US" sz="2400" dirty="0">
              <a:solidFill>
                <a:schemeClr val="accent1">
                  <a:lumMod val="75000"/>
                </a:schemeClr>
              </a:solidFill>
            </a:endParaRPr>
          </a:p>
        </p:txBody>
      </p:sp>
      <p:sp>
        <p:nvSpPr>
          <p:cNvPr id="3" name="Rectangle 2"/>
          <p:cNvSpPr/>
          <p:nvPr/>
        </p:nvSpPr>
        <p:spPr>
          <a:xfrm>
            <a:off x="256743" y="2969292"/>
            <a:ext cx="7777969"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ملائکه خود را بر آنان پایین می فرستادی</a:t>
            </a:r>
            <a:endParaRPr lang="en-US" sz="2000" dirty="0"/>
          </a:p>
        </p:txBody>
      </p:sp>
      <p:sp>
        <p:nvSpPr>
          <p:cNvPr id="8" name="Rectangle 7"/>
          <p:cNvSpPr/>
          <p:nvPr/>
        </p:nvSpPr>
        <p:spPr>
          <a:xfrm>
            <a:off x="1747282" y="3904113"/>
            <a:ext cx="7903732" cy="70788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بر اساس فرمایش امام صادق (ع) در دعای ندبه، همه محبت هایی که خدا به رسولان و انبیاء الهی بذل نمود، برای جریان مهدویت بود، از جمله نزول ملائک الله</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5713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743084" y="1972916"/>
            <a:ext cx="191212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کَرَّمْتَهُمْ بِوَحْیِکَ</a:t>
            </a:r>
            <a:endParaRPr lang="en-US" sz="2400" dirty="0">
              <a:solidFill>
                <a:schemeClr val="accent1">
                  <a:lumMod val="75000"/>
                </a:schemeClr>
              </a:solidFill>
            </a:endParaRPr>
          </a:p>
        </p:txBody>
      </p:sp>
      <p:sp>
        <p:nvSpPr>
          <p:cNvPr id="3" name="Rectangle 2"/>
          <p:cNvSpPr/>
          <p:nvPr/>
        </p:nvSpPr>
        <p:spPr>
          <a:xfrm>
            <a:off x="4373372" y="2993373"/>
            <a:ext cx="2651551"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آنها را با وحی کرامت دادی</a:t>
            </a:r>
            <a:endParaRPr lang="en-US" sz="2000" dirty="0"/>
          </a:p>
        </p:txBody>
      </p:sp>
      <p:sp>
        <p:nvSpPr>
          <p:cNvPr id="8" name="Rectangle 7"/>
          <p:cNvSpPr/>
          <p:nvPr/>
        </p:nvSpPr>
        <p:spPr>
          <a:xfrm>
            <a:off x="1747282" y="3904113"/>
            <a:ext cx="7903732" cy="70788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بر اساس فرمایش امام صادق (ع) در دعای ندبه، همه محبت هایی که خدا به رسولان و انبیاء الهی بذل نمود، برای جریان مهدویت بود، از جمله وحی </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45689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743084" y="1972916"/>
            <a:ext cx="191212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رَفَدْتَهُمْ بِعِلْمِکَ </a:t>
            </a:r>
            <a:endParaRPr lang="en-US" sz="2400" dirty="0">
              <a:solidFill>
                <a:schemeClr val="accent1">
                  <a:lumMod val="75000"/>
                </a:schemeClr>
              </a:solidFill>
            </a:endParaRPr>
          </a:p>
        </p:txBody>
      </p:sp>
      <p:sp>
        <p:nvSpPr>
          <p:cNvPr id="3" name="Rectangle 2"/>
          <p:cNvSpPr/>
          <p:nvPr/>
        </p:nvSpPr>
        <p:spPr>
          <a:xfrm>
            <a:off x="4111351" y="2934380"/>
            <a:ext cx="3175594"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آنان را با عطای علم یاری کردی</a:t>
            </a:r>
            <a:endParaRPr lang="en-US" sz="2000" dirty="0"/>
          </a:p>
        </p:txBody>
      </p:sp>
      <p:sp>
        <p:nvSpPr>
          <p:cNvPr id="8" name="Rectangle 7"/>
          <p:cNvSpPr/>
          <p:nvPr/>
        </p:nvSpPr>
        <p:spPr>
          <a:xfrm>
            <a:off x="1747282" y="3904113"/>
            <a:ext cx="7903732" cy="70788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بر اساس فرمایش امام صادق (ع) در دعای ندبه، همه محبت هایی که خدا به رسولان و انبیاء الهی بذل نمود، برای جریان مهدویت بود، از جمله عطای علوم</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16811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839006" y="2115335"/>
            <a:ext cx="3720283"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جَعَلْتَهُمُ الذَّرِیعَةَ (الذَّرَائِعَ) إِلَیْکَ</a:t>
            </a:r>
            <a:endParaRPr lang="en-US" sz="2400" dirty="0">
              <a:solidFill>
                <a:schemeClr val="accent1">
                  <a:lumMod val="75000"/>
                </a:schemeClr>
              </a:solidFill>
            </a:endParaRPr>
          </a:p>
        </p:txBody>
      </p:sp>
      <p:sp>
        <p:nvSpPr>
          <p:cNvPr id="3" name="Rectangle 2"/>
          <p:cNvSpPr/>
          <p:nvPr/>
        </p:nvSpPr>
        <p:spPr>
          <a:xfrm>
            <a:off x="3856202" y="2939796"/>
            <a:ext cx="3703087"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آنان را وسیله بسوی خودت قرار دادی</a:t>
            </a:r>
            <a:endParaRPr lang="en-US" sz="2000" dirty="0"/>
          </a:p>
        </p:txBody>
      </p:sp>
      <p:sp>
        <p:nvSpPr>
          <p:cNvPr id="8" name="Rectangle 7"/>
          <p:cNvSpPr/>
          <p:nvPr/>
        </p:nvSpPr>
        <p:spPr>
          <a:xfrm>
            <a:off x="1747282" y="3904113"/>
            <a:ext cx="7903732" cy="707886"/>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خداوند در هر زمانی اولیاء خودش را وسیله ای قرار داد تا همه چیز و همه کَس را بسوی توحید و مهدویت سوق دهند..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35853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024727" y="2279869"/>
            <a:ext cx="3720283"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الْوَسِیلَةَ إِلَى رِضْوَانِکَ</a:t>
            </a:r>
            <a:endParaRPr lang="en-US" sz="2400" dirty="0">
              <a:solidFill>
                <a:schemeClr val="accent1">
                  <a:lumMod val="75000"/>
                </a:schemeClr>
              </a:solidFill>
            </a:endParaRPr>
          </a:p>
        </p:txBody>
      </p:sp>
      <p:sp>
        <p:nvSpPr>
          <p:cNvPr id="3" name="Rectangle 2"/>
          <p:cNvSpPr/>
          <p:nvPr/>
        </p:nvSpPr>
        <p:spPr>
          <a:xfrm>
            <a:off x="3531737" y="2939796"/>
            <a:ext cx="3703087"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آنان را وسیله بسوی رضوانت قرار دادی</a:t>
            </a:r>
            <a:endParaRPr lang="en-US" sz="2000" dirty="0"/>
          </a:p>
        </p:txBody>
      </p:sp>
      <p:sp>
        <p:nvSpPr>
          <p:cNvPr id="8" name="Rectangle 7"/>
          <p:cNvSpPr/>
          <p:nvPr/>
        </p:nvSpPr>
        <p:spPr>
          <a:xfrm>
            <a:off x="1731142" y="3651018"/>
            <a:ext cx="7903732" cy="2862322"/>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قرآن؛ آیا فقط اهل بیت ع «وسیله» قرار داده شده‌اند، یا تمام رسولان؟</a:t>
            </a: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طبق آیه 57 إسراء رسولانِ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گذشته ع «وسیله» بسوی خدا نیستند، بلکه خود دنبال وسیله برای قرب به ربّ می‌گردند.</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مؤمنان قبل از اسلام به «وسیله» دعوت نشده بودند، و] فقط مؤمنانِ در اسلام به «وسیله» دعوت شده‌اند:</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یا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أَیُّهَا الَّذینَ آمَنُوا اتَّقُوا اللّهَ وَ ابْتَغُوا إِلَیْهِ الْوَسیلَةَ وَ جاهِدُوا فی سَبیلِهِ لَعَلَّکُمْ تُفْلِحُونَ [مائده۳۵]</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پس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«وسیله» چیزی است که فقط در اسلام قرار داده شده است.</a:t>
            </a: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اما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چرا در دعای ندبه، این مفهوم به خوبان گذشته هم تعمیم داده شده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173740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024727" y="2279869"/>
            <a:ext cx="3720283"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الْوَسِیلَةَ إِلَى رِضْوَانِکَ</a:t>
            </a:r>
            <a:endParaRPr lang="en-US" sz="2400" dirty="0">
              <a:solidFill>
                <a:schemeClr val="accent1">
                  <a:lumMod val="75000"/>
                </a:schemeClr>
              </a:solidFill>
            </a:endParaRPr>
          </a:p>
        </p:txBody>
      </p:sp>
      <p:sp>
        <p:nvSpPr>
          <p:cNvPr id="3" name="Rectangle 2"/>
          <p:cNvSpPr/>
          <p:nvPr/>
        </p:nvSpPr>
        <p:spPr>
          <a:xfrm>
            <a:off x="3531737" y="2939796"/>
            <a:ext cx="3703087" cy="400110"/>
          </a:xfrm>
          <a:prstGeom prst="rect">
            <a:avLst/>
          </a:prstGeom>
        </p:spPr>
        <p:txBody>
          <a:bodyPr wrap="square">
            <a:spAutoFit/>
          </a:bodyPr>
          <a:lstStyle/>
          <a:p>
            <a:pPr algn="just" rtl="1"/>
            <a:r>
              <a:rPr lang="fa-IR" sz="2000" b="1" dirty="0" smtClean="0">
                <a:latin typeface="B Lotus" panose="00000400000000000000" pitchFamily="2" charset="-78"/>
                <a:ea typeface="Calibri" panose="020F0502020204030204" pitchFamily="34" charset="0"/>
                <a:cs typeface="B Lotus" panose="00000400000000000000" pitchFamily="2" charset="-78"/>
              </a:rPr>
              <a:t>و آنان را وسیله بسوی رضوانت قرار دادی</a:t>
            </a:r>
            <a:endParaRPr lang="en-US" sz="2000" dirty="0"/>
          </a:p>
        </p:txBody>
      </p:sp>
      <p:sp>
        <p:nvSpPr>
          <p:cNvPr id="8" name="Rectangle 7"/>
          <p:cNvSpPr/>
          <p:nvPr/>
        </p:nvSpPr>
        <p:spPr>
          <a:xfrm>
            <a:off x="1731142" y="3651018"/>
            <a:ext cx="7903732" cy="1938992"/>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مطالب قبلی، در باره اهل بیت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مطالب بعدی در باره رسولان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 است</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آیا در این بین، جملاتی جا افتاده است؟</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یا اتصال این دو قسمت، با خطبه ظهوریّه‌ی امام زمان عج انجام می‌شود؟</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طبق خطبه ظهوریّه‌ی امام زمان عج، اهل بیت ع با انوارشان در رسولان ع تجلّی کرده بودند، و بدین صورت رسولان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خلیفه اهل بیت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بودند. لذا امام زمان عج می‌فرمایند: هر کس می‌خواهد نوح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را ببیند، به من نگاه کند که من همان نوح هستم [و اَمثال این جملات].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Tree>
    <p:extLst>
      <p:ext uri="{BB962C8B-B14F-4D97-AF65-F5344CB8AC3E}">
        <p14:creationId xmlns:p14="http://schemas.microsoft.com/office/powerpoint/2010/main" val="21703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038940" y="2279869"/>
            <a:ext cx="468867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فَبَعْضٌ أَسْکَنْتَهُ جَنَّتَکَ إِلَى أَنْ أَخْرَجْتَهُ مِنْهَا</a:t>
            </a:r>
            <a:endParaRPr lang="en-US" sz="2400" dirty="0">
              <a:solidFill>
                <a:schemeClr val="accent1">
                  <a:lumMod val="75000"/>
                </a:schemeClr>
              </a:solidFill>
            </a:endParaRPr>
          </a:p>
        </p:txBody>
      </p:sp>
      <p:sp>
        <p:nvSpPr>
          <p:cNvPr id="3" name="Rectangle 2"/>
          <p:cNvSpPr/>
          <p:nvPr/>
        </p:nvSpPr>
        <p:spPr>
          <a:xfrm>
            <a:off x="1592377" y="2970573"/>
            <a:ext cx="7938631" cy="400110"/>
          </a:xfrm>
          <a:prstGeom prst="rect">
            <a:avLst/>
          </a:prstGeom>
        </p:spPr>
        <p:txBody>
          <a:bodyPr wrap="square">
            <a:spAutoFit/>
          </a:bodyPr>
          <a:lstStyle/>
          <a:p>
            <a:pPr algn="just" rtl="1"/>
            <a:r>
              <a:rPr lang="fa-IR" sz="2000" b="1" dirty="0" smtClean="0">
                <a:cs typeface="B Lotus" panose="00000400000000000000" pitchFamily="2" charset="-78"/>
              </a:rPr>
              <a:t>سپس بعضی از اولیائت(آدم) را در بهشت ساکن کردی تا اینکه ایشان را از آنجا اخراج نمودی</a:t>
            </a:r>
            <a:endParaRPr lang="en-US" sz="2000" dirty="0"/>
          </a:p>
        </p:txBody>
      </p:sp>
      <p:sp>
        <p:nvSpPr>
          <p:cNvPr id="8" name="Rectangle 7"/>
          <p:cNvSpPr/>
          <p:nvPr/>
        </p:nvSpPr>
        <p:spPr>
          <a:xfrm>
            <a:off x="1747282" y="3784627"/>
            <a:ext cx="7903732" cy="2554545"/>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جَنَّتَکَ [= بهشتِ خودت]= بهشتی که بوسیله «اَسماء هؤُلاء» ساخته شده است</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عَلَّمَ آدَمَ اْلأَسْماءَ کُلَّها ثُمَّ عَرَضَهُمْ عَلَى الْمَلائِکَةِ فَقالَ أَنْبِئُونی بِأَسْماءِ هؤُلاءِ إِنْ کُنْتُمْ صادِقینَ (۳۱) قالُوا سُبْحانَکَ لا عِلْمَ لَنا إِلاّ ما   عَلَّمْتَنا إِنَّکَ أَنْتَ الْعَلیمُ الْحَکیمُ (۳۲) قالَ یا آدَمُ أَنْبِئْهُمْ بِأَسْمائِهِمْ فَلَمّا أَنْبَأَهُمْ بِأَسْمائِهِمْ قالَ أَ لَمْ أَقُلْ لَکُمْ إِنّی أَعْلَمُ غَیْبَ السَّماواتِ وَ اْلأَرْضِ وَ أَعْلَمُ ما تُبْدُونَ وَ ما کُنْتُمْ تَکْتُمُونَ (۳۳) وَ إِذْ قُلْنا لِلْمَلائِکَةِ اسْجُدُوا لآدَمَ فَسَجَدُوا إِلاّ   إِبْلیسَ أَبى وَ اسْتَکْبَرَ وَ کانَ مِنَ الْکافِرینَ (۳۴) وَ قُلْنا یا آدَمُ اسْکُنْ أَنْتَ وَ زَوْجُکَ الْجَنَّةَ وَ کُلا مِنْها رَغَدًا حَیْثُ شِئْتُما وَ لا تَقْرَبا هذِهِ الشَّجَرَةَ فَتَکُونا مِنَ الظّالِمینَ [بقره۳۵]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78035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353813" y="2178608"/>
            <a:ext cx="2690670"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بَعْضٌ حَمَلْتَهُ فِی فُلْکِکَ   </a:t>
            </a:r>
          </a:p>
        </p:txBody>
      </p:sp>
      <p:sp>
        <p:nvSpPr>
          <p:cNvPr id="3" name="Rectangle 2"/>
          <p:cNvSpPr/>
          <p:nvPr/>
        </p:nvSpPr>
        <p:spPr>
          <a:xfrm>
            <a:off x="3592657" y="2939796"/>
            <a:ext cx="4153096" cy="400110"/>
          </a:xfrm>
          <a:prstGeom prst="rect">
            <a:avLst/>
          </a:prstGeom>
        </p:spPr>
        <p:txBody>
          <a:bodyPr wrap="square">
            <a:spAutoFit/>
          </a:bodyPr>
          <a:lstStyle/>
          <a:p>
            <a:pPr algn="just" rtl="1"/>
            <a:r>
              <a:rPr lang="fa-IR" sz="2000" b="1" dirty="0" smtClean="0">
                <a:cs typeface="B Lotus" panose="00000400000000000000" pitchFamily="2" charset="-78"/>
              </a:rPr>
              <a:t>و بعضی از آنها را در کشتی خودت حمل کردی</a:t>
            </a:r>
            <a:endParaRPr lang="en-US" sz="2000" dirty="0"/>
          </a:p>
        </p:txBody>
      </p:sp>
      <p:sp>
        <p:nvSpPr>
          <p:cNvPr id="8" name="Rectangle 7"/>
          <p:cNvSpPr/>
          <p:nvPr/>
        </p:nvSpPr>
        <p:spPr>
          <a:xfrm>
            <a:off x="935561" y="3804682"/>
            <a:ext cx="7903732" cy="1323439"/>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فُلْکِکَ [=کشتىِ خودت]= کشتی‌ای که بوسیله «اَعْیُنِنا» ساخته شده است</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اصْنَعِ الْفُلْکَ بِأَعْیُنِنا وَ وَحْیِنا وَ لا تُخاطِبْنی فِی الَّذینَ ظَلَمُوا إِنَّهُمْ مُغْرَقُونَ [هود۳۷]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3289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838239" y="2162816"/>
            <a:ext cx="5090077"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نَجَّیْتَهُ وَ (مَعَ) مَنْ آمَنَ مَعَهُ مِنَ الْهَلَکَةِ بِرَحْمَتِکَ</a:t>
            </a:r>
          </a:p>
        </p:txBody>
      </p:sp>
      <p:sp>
        <p:nvSpPr>
          <p:cNvPr id="3" name="Rectangle 2"/>
          <p:cNvSpPr/>
          <p:nvPr/>
        </p:nvSpPr>
        <p:spPr>
          <a:xfrm>
            <a:off x="1978181" y="2939796"/>
            <a:ext cx="6810192" cy="400110"/>
          </a:xfrm>
          <a:prstGeom prst="rect">
            <a:avLst/>
          </a:prstGeom>
        </p:spPr>
        <p:txBody>
          <a:bodyPr wrap="square">
            <a:spAutoFit/>
          </a:bodyPr>
          <a:lstStyle/>
          <a:p>
            <a:pPr algn="just" rtl="1"/>
            <a:r>
              <a:rPr lang="fa-IR" sz="2000" b="1" dirty="0" smtClean="0">
                <a:cs typeface="B Lotus" panose="00000400000000000000" pitchFamily="2" charset="-78"/>
              </a:rPr>
              <a:t>و تو با رحمتت نوح و مومنینی که همراه او بودند را از هلاکت نجات دادی</a:t>
            </a:r>
            <a:endParaRPr lang="en-US" sz="2000" dirty="0"/>
          </a:p>
        </p:txBody>
      </p:sp>
      <p:sp>
        <p:nvSpPr>
          <p:cNvPr id="8" name="Rectangle 7"/>
          <p:cNvSpPr/>
          <p:nvPr/>
        </p:nvSpPr>
        <p:spPr>
          <a:xfrm>
            <a:off x="1731142" y="3651018"/>
            <a:ext cx="7903733" cy="2862322"/>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آیات «نجات نوح ع و همراهانش»: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1ـ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فَکَذَّبُوهُ فَأَنْجَیْناهُ وَ الَّذینَ مَعَهُ فِی الْفُلْکِ وَ أَغْرَقْنَا الَّذینَ کَذَّبُوا بِآیاتِنا إِنَّهُمْ کانُوا قَوْمًا عَمینَ [اعراف۶۴]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۲ـ فَکَذَّبُوهُ فَنَجَّیْناهُ وَ مَنْ مَعَهُ فِی الْفُلْکِ وَ جَعَلْناهُمْ خَلائِفَ وَ أَغْرَقْنَا الَّذینَ کَذَّبُوا   بِآیاتِنا فَانْظُرْ کَیْفَ کانَ عاقِبَةُ الْمُنْذَرینَ [یونس۷۳] </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۳ـ فَافْتَحْ بَیْنی وَ بَیْنَهُمْ فَتْحًا وَ نَجِّنی وَ مَنْ مَعِیَ مِنَ الْمُؤْمِنینَ (۱۱۸) فَأَنْجَیْناهُ وَ مَنْ مَعَهُ فِی الْفُلْکِ الْمَشْحُونِ [شعراء۱۱۹] </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۴ـ فَأَنْجَیْناهُ وَ أَصْحابَ السَّفینَةِ وَ جَعَلْناها آیَةً لِلْعالَمینَ [عنکبوت۱۵]</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60096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31" y="1984596"/>
            <a:ext cx="6091756" cy="487340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1247" b="12771"/>
          <a:stretch/>
        </p:blipFill>
        <p:spPr>
          <a:xfrm>
            <a:off x="0" y="-1"/>
            <a:ext cx="12192000" cy="6825343"/>
          </a:xfrm>
          <a:prstGeom prst="rect">
            <a:avLst/>
          </a:prstGeom>
        </p:spPr>
      </p:pic>
      <p:pic>
        <p:nvPicPr>
          <p:cNvPr id="35" name="Picture 34">
            <a:hlinkClick r:id="rId5"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5"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37" name="Picture 36">
            <a:hlinkClick r:id="rId8"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050511"/>
            <a:ext cx="909484" cy="2645528"/>
          </a:xfrm>
          <a:prstGeom prst="rect">
            <a:avLst/>
          </a:prstGeom>
        </p:spPr>
      </p:pic>
      <p:sp>
        <p:nvSpPr>
          <p:cNvPr id="38" name="TextBox 37">
            <a:hlinkClick r:id="rId8" action="ppaction://hlinksldjump"/>
          </p:cNvPr>
          <p:cNvSpPr txBox="1"/>
          <p:nvPr/>
        </p:nvSpPr>
        <p:spPr>
          <a:xfrm>
            <a:off x="10066150" y="2099201"/>
            <a:ext cx="1608133"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گوینده دعای ندبه</a:t>
            </a:r>
            <a:endParaRPr lang="en-US" sz="2400" b="1" spc="-150" dirty="0">
              <a:solidFill>
                <a:schemeClr val="bg1"/>
              </a:solidFill>
              <a:cs typeface="B Lotus" panose="00000400000000000000" pitchFamily="2" charset="-78"/>
            </a:endParaRPr>
          </a:p>
        </p:txBody>
      </p:sp>
      <p:pic>
        <p:nvPicPr>
          <p:cNvPr id="39" name="Picture 38">
            <a:hlinkClick r:id="rId9"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9"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41" name="Picture 40">
            <a:hlinkClick r:id="rId10"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2710889"/>
            <a:ext cx="909484" cy="2645528"/>
          </a:xfrm>
          <a:prstGeom prst="rect">
            <a:avLst/>
          </a:prstGeom>
        </p:spPr>
      </p:pic>
      <p:sp>
        <p:nvSpPr>
          <p:cNvPr id="42" name="TextBox 41">
            <a:hlinkClick r:id="rId10" action="ppaction://hlinksldjump"/>
          </p:cNvPr>
          <p:cNvSpPr txBox="1"/>
          <p:nvPr/>
        </p:nvSpPr>
        <p:spPr>
          <a:xfrm>
            <a:off x="10176094" y="3827356"/>
            <a:ext cx="139333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سند دعای ندبه</a:t>
            </a:r>
            <a:endParaRPr lang="en-US" sz="2400" b="1" spc="-150" dirty="0">
              <a:solidFill>
                <a:schemeClr val="bg1"/>
              </a:solidFill>
              <a:cs typeface="B Lotus" panose="00000400000000000000" pitchFamily="2" charset="-78"/>
            </a:endParaRPr>
          </a:p>
        </p:txBody>
      </p:sp>
      <p:pic>
        <p:nvPicPr>
          <p:cNvPr id="43" name="Picture 42">
            <a:hlinkClick r:id="rId11"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26347" y="3607550"/>
            <a:ext cx="909484" cy="2645528"/>
          </a:xfrm>
          <a:prstGeom prst="rect">
            <a:avLst/>
          </a:prstGeom>
        </p:spPr>
      </p:pic>
      <p:sp>
        <p:nvSpPr>
          <p:cNvPr id="44" name="TextBox 43">
            <a:hlinkClick r:id="rId11" action="ppaction://hlinksldjump"/>
          </p:cNvPr>
          <p:cNvSpPr txBox="1"/>
          <p:nvPr/>
        </p:nvSpPr>
        <p:spPr>
          <a:xfrm>
            <a:off x="9920276" y="4688076"/>
            <a:ext cx="189987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نکات مهم دعای ندبه</a:t>
            </a:r>
            <a:endParaRPr lang="en-US" sz="2400" b="1" spc="-150" dirty="0">
              <a:solidFill>
                <a:schemeClr val="bg1"/>
              </a:solidFill>
              <a:cs typeface="B Lotus" panose="00000400000000000000" pitchFamily="2" charset="-78"/>
            </a:endParaRPr>
          </a:p>
        </p:txBody>
      </p:sp>
    </p:spTree>
    <p:extLst>
      <p:ext uri="{BB962C8B-B14F-4D97-AF65-F5344CB8AC3E}">
        <p14:creationId xmlns:p14="http://schemas.microsoft.com/office/powerpoint/2010/main" val="274446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1000"/>
                                        <p:tgtEl>
                                          <p:spTgt spid="3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1000"/>
                                        <p:tgtEl>
                                          <p:spTgt spid="3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right)">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1000"/>
                                        <p:tgtEl>
                                          <p:spTgt spid="4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right)">
                                      <p:cBhvr>
                                        <p:cTn id="4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2"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838239" y="2162816"/>
            <a:ext cx="5090077"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نَجَّیْتَهُ وَ (مَعَ) مَنْ آمَنَ مَعَهُ مِنَ الْهَلَکَةِ بِرَحْمَتِکَ</a:t>
            </a:r>
          </a:p>
        </p:txBody>
      </p:sp>
      <p:sp>
        <p:nvSpPr>
          <p:cNvPr id="3" name="Rectangle 2"/>
          <p:cNvSpPr/>
          <p:nvPr/>
        </p:nvSpPr>
        <p:spPr>
          <a:xfrm>
            <a:off x="1978181" y="2939796"/>
            <a:ext cx="6810192" cy="400110"/>
          </a:xfrm>
          <a:prstGeom prst="rect">
            <a:avLst/>
          </a:prstGeom>
        </p:spPr>
        <p:txBody>
          <a:bodyPr wrap="square">
            <a:spAutoFit/>
          </a:bodyPr>
          <a:lstStyle/>
          <a:p>
            <a:pPr algn="just" rtl="1"/>
            <a:r>
              <a:rPr lang="fa-IR" sz="2000" b="1" dirty="0" smtClean="0">
                <a:cs typeface="B Lotus" panose="00000400000000000000" pitchFamily="2" charset="-78"/>
              </a:rPr>
              <a:t>و تو با رحمتت نوح و مومنینی که همراه او بودند را از هلاکت نجات دادی</a:t>
            </a:r>
            <a:endParaRPr lang="en-US" sz="2000" dirty="0"/>
          </a:p>
        </p:txBody>
      </p:sp>
      <p:sp>
        <p:nvSpPr>
          <p:cNvPr id="8" name="Rectangle 7"/>
          <p:cNvSpPr/>
          <p:nvPr/>
        </p:nvSpPr>
        <p:spPr>
          <a:xfrm>
            <a:off x="1747281" y="3804682"/>
            <a:ext cx="7903733" cy="2246769"/>
          </a:xfrm>
          <a:prstGeom prst="rect">
            <a:avLst/>
          </a:prstGeom>
        </p:spPr>
        <p:txBody>
          <a:bodyPr wrap="square">
            <a:spAutoFit/>
          </a:bodyPr>
          <a:lstStyle/>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ـ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سوار شدگان در كشتي بوسيله «إِنَّ رَبّي لَغَفُورٌ رَحيمٌ [هود۴۱]» مشمول «إِلاّ مَنْ رَحِمَ» قرار گرفتند:</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قالَ ارْکَبُوا فیها بِسْمِ اللّهِ مَجْراها وَ مُرْساها إِنَّ رَبّی لَغَفُورٌ رَحیمٌ (۴۱) وَ هِیَ تَجْری بِهِمْ فی مَوْجٍ کَالْجِبالِ وَ نادى نُوحٌ ابْنَهُ وَ کانَ فی   مَعْزِلٍ یا بُنَیَّ ارْکَبْ مَعَنا وَ لا تَکُنْ مَعَ الْکافِرینَ (۴۲) قالَ سَآوی إِلى جَبَلٍ یَعْصِمُنی مِنَ الْماءِ قالَ لا عاصِمَ الْیَوْمَ مِنْ أَمْرِ اللّهِ إِلاّ مَنْ رَحِمَ وَ حالَ بَیْنَهُمَا الْمَوْجُ فَکانَ مِنَ الْمُغْرَقینَ [هود۴۳]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6961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786235" y="2123625"/>
            <a:ext cx="3194084" cy="461665"/>
          </a:xfrm>
          <a:prstGeom prst="rect">
            <a:avLst/>
          </a:prstGeom>
        </p:spPr>
        <p:txBody>
          <a:bodyPr wrap="square">
            <a:spAutoFit/>
          </a:bodyPr>
          <a:lstStyle/>
          <a:p>
            <a:pPr algn="just" rtl="1"/>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بَعْضٌ اتَّخَذْتَهُ لِنَفْسِکَ خَلِیلاً</a:t>
            </a:r>
            <a:endPar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3282601" y="2891528"/>
            <a:ext cx="4201353" cy="400110"/>
          </a:xfrm>
          <a:prstGeom prst="rect">
            <a:avLst/>
          </a:prstGeom>
        </p:spPr>
        <p:txBody>
          <a:bodyPr wrap="square">
            <a:spAutoFit/>
          </a:bodyPr>
          <a:lstStyle/>
          <a:p>
            <a:pPr algn="just" rtl="1"/>
            <a:r>
              <a:rPr lang="fa-IR" sz="2000" b="1" dirty="0" smtClean="0">
                <a:cs typeface="B Lotus" panose="00000400000000000000" pitchFamily="2" charset="-78"/>
              </a:rPr>
              <a:t>و بعضی از آنان را دوست صمیمی خود گرفتی</a:t>
            </a:r>
            <a:endParaRPr lang="en-US" sz="2000" dirty="0"/>
          </a:p>
        </p:txBody>
      </p:sp>
      <p:sp>
        <p:nvSpPr>
          <p:cNvPr id="8" name="Rectangle 7"/>
          <p:cNvSpPr/>
          <p:nvPr/>
        </p:nvSpPr>
        <p:spPr>
          <a:xfrm>
            <a:off x="1747281" y="3904113"/>
            <a:ext cx="7903733" cy="707886"/>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مَنْ أَحْسَنُ دینًا مِمَّنْ أَسْلَمَ وَجْهَهُ لِلّهِ وَ هُوَ مُحْسِنٌ وَ اتَّبَعَ مِلَّةَ إِبْراهیمَ حَنیفًا وَ اتَّخَذَ اللّهُ إِبْراهیمَ خَلیلاً [نساء۱۲۵]</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401332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589899" y="2124034"/>
            <a:ext cx="358675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بَعْضٌ کَلَّمْتَهُ مِنْ شَجَرَةٍ تَکْلِیماً </a:t>
            </a:r>
          </a:p>
        </p:txBody>
      </p:sp>
      <p:sp>
        <p:nvSpPr>
          <p:cNvPr id="3" name="Rectangle 2"/>
          <p:cNvSpPr/>
          <p:nvPr/>
        </p:nvSpPr>
        <p:spPr>
          <a:xfrm>
            <a:off x="2755280" y="2878770"/>
            <a:ext cx="5255995" cy="400110"/>
          </a:xfrm>
          <a:prstGeom prst="rect">
            <a:avLst/>
          </a:prstGeom>
        </p:spPr>
        <p:txBody>
          <a:bodyPr wrap="square">
            <a:spAutoFit/>
          </a:bodyPr>
          <a:lstStyle/>
          <a:p>
            <a:pPr algn="just" rtl="1"/>
            <a:r>
              <a:rPr lang="fa-IR" sz="2000" b="1" dirty="0" smtClean="0">
                <a:cs typeface="B Lotus" panose="00000400000000000000" pitchFamily="2" charset="-78"/>
              </a:rPr>
              <a:t>و با بعضی از طریق درخت سخن گفتی، چه سخن گفتنی</a:t>
            </a:r>
            <a:endParaRPr lang="en-US" sz="2000" dirty="0"/>
          </a:p>
        </p:txBody>
      </p:sp>
      <p:sp>
        <p:nvSpPr>
          <p:cNvPr id="8" name="Rectangle 7"/>
          <p:cNvSpPr/>
          <p:nvPr/>
        </p:nvSpPr>
        <p:spPr>
          <a:xfrm>
            <a:off x="1747281" y="3904113"/>
            <a:ext cx="7903733" cy="707886"/>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فَلَمّا أَتاها نُودِیَ مِنْ شاطِئِ الْوادِ اْلأَیْمَنِ فِی الْبُقْعَةِ الْمُبارَکَةِ مِنَ الشَّجَرَةِ أَنْ یا مُوسى إِنّی أَنَا اللّهُ رَبُّ الْعالَمینَ [قصص۳۰]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765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589899" y="2124034"/>
            <a:ext cx="358675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جَعَلْتَ لَهُ مِنْ أَخِیهِ رِدْءاً وَ   وَزِیراً</a:t>
            </a:r>
          </a:p>
        </p:txBody>
      </p:sp>
      <p:sp>
        <p:nvSpPr>
          <p:cNvPr id="3" name="Rectangle 2"/>
          <p:cNvSpPr/>
          <p:nvPr/>
        </p:nvSpPr>
        <p:spPr>
          <a:xfrm>
            <a:off x="3072444" y="2939238"/>
            <a:ext cx="4206191" cy="400110"/>
          </a:xfrm>
          <a:prstGeom prst="rect">
            <a:avLst/>
          </a:prstGeom>
        </p:spPr>
        <p:txBody>
          <a:bodyPr wrap="square">
            <a:spAutoFit/>
          </a:bodyPr>
          <a:lstStyle/>
          <a:p>
            <a:pPr algn="just" rtl="1"/>
            <a:r>
              <a:rPr lang="fa-IR" sz="2000" b="1" dirty="0">
                <a:cs typeface="B Lotus" panose="00000400000000000000" pitchFamily="2" charset="-78"/>
              </a:rPr>
              <a:t>و برای او برادرش را دستیار و وزیر قرار دادی،</a:t>
            </a:r>
            <a:endParaRPr lang="en-US" sz="2000" dirty="0"/>
          </a:p>
        </p:txBody>
      </p:sp>
      <p:sp>
        <p:nvSpPr>
          <p:cNvPr id="8" name="Rectangle 7"/>
          <p:cNvSpPr/>
          <p:nvPr/>
        </p:nvSpPr>
        <p:spPr>
          <a:xfrm>
            <a:off x="1747281" y="3904113"/>
            <a:ext cx="7903733" cy="1323439"/>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آیات «رِدْءْ [= دستیار] بودن هارون ع»:     [۱ آیه]</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 وَ أَخی هارُونُ هُوَ أَفْصَحُ مِنّی لِسانًا فَأَرْسِلْهُ مَعی رِدْءًا یُصَدِّقُنی إِنّی أَخافُ أَنْ یُکَذِّبُونِ (۳۴) قالَ سَنَشُدُّ عَضُدَکَ بِأَخیکَ وَ نَجْعَلُ لَکُما سُلْطانًا فَلا یَصِلُونَ إِلَیْکُما بِآیاتِنا أَنْتُما وَ مَنِ اتَّبَعَکُمَا الْغالِبُونَ   [قصص۳۵]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43029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589899" y="2124034"/>
            <a:ext cx="358675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جَعَلْتَ لَهُ مِنْ أَخِیهِ رِدْءاً وَ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وَزِیراً</a:t>
            </a:r>
            <a:endPar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3072444" y="2939238"/>
            <a:ext cx="4206191" cy="400110"/>
          </a:xfrm>
          <a:prstGeom prst="rect">
            <a:avLst/>
          </a:prstGeom>
        </p:spPr>
        <p:txBody>
          <a:bodyPr wrap="square">
            <a:spAutoFit/>
          </a:bodyPr>
          <a:lstStyle/>
          <a:p>
            <a:pPr algn="just" rtl="1"/>
            <a:r>
              <a:rPr lang="fa-IR" sz="2000" b="1" dirty="0">
                <a:cs typeface="B Lotus" panose="00000400000000000000" pitchFamily="2" charset="-78"/>
              </a:rPr>
              <a:t>و برای او برادرش را دستیار و وزیر قرار دادی،</a:t>
            </a:r>
            <a:endParaRPr lang="en-US" sz="2000" dirty="0"/>
          </a:p>
        </p:txBody>
      </p:sp>
      <p:sp>
        <p:nvSpPr>
          <p:cNvPr id="8" name="Rectangle 7"/>
          <p:cNvSpPr/>
          <p:nvPr/>
        </p:nvSpPr>
        <p:spPr>
          <a:xfrm>
            <a:off x="1747281" y="3904113"/>
            <a:ext cx="7903733" cy="2246769"/>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آیات «وزیر بودن هارون ع»:     [۲ آیه</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۱ـ وَ اجْعَلْ لی وَزیرًا مِنْ أَهْلی (۲۹) هارُونَ أَخی (۳۰) اشْدُدْ بِهِ أَزْری (۳۱) وَ أَشْرِکْهُ فی أَمْری (۳۲) کَیْ نُسَبِّحَکَ کَثیرًا (۳۳) وَ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نَذْکُرَکَثیرًا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(۳۴) إِنَّکَ کُنْتَ بِنا بَصیرًا (۳۵) قالَ قَدْ أُوتیتَ سُؤْلَکَ یا مُوسى [طه۳۶]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۲ـ وَ لَقَدْ آتَیْنا مُوسَى الْکِتابَ وَ جَعَلْنا مَعَهُ أَخاهُ هارُونَ وَزیرًا [فرقان۳۵]</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5449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06441" y="2143640"/>
            <a:ext cx="358675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بَعْضٌ أَوْلَدْتَهُ مِنْ غَیْرِ أَبٍ</a:t>
            </a:r>
          </a:p>
        </p:txBody>
      </p:sp>
      <p:sp>
        <p:nvSpPr>
          <p:cNvPr id="3" name="Rectangle 2"/>
          <p:cNvSpPr/>
          <p:nvPr/>
        </p:nvSpPr>
        <p:spPr>
          <a:xfrm>
            <a:off x="3048048" y="2939796"/>
            <a:ext cx="4670459" cy="400110"/>
          </a:xfrm>
          <a:prstGeom prst="rect">
            <a:avLst/>
          </a:prstGeom>
        </p:spPr>
        <p:txBody>
          <a:bodyPr wrap="square">
            <a:spAutoFit/>
          </a:bodyPr>
          <a:lstStyle/>
          <a:p>
            <a:pPr algn="just" rtl="1"/>
            <a:r>
              <a:rPr lang="fa-IR" sz="2000" b="1" dirty="0" smtClean="0">
                <a:cs typeface="B Lotus" panose="00000400000000000000" pitchFamily="2" charset="-78"/>
              </a:rPr>
              <a:t>و بعضی از آنها (عیسی ع) را بدون پدر به دنیا آوردی</a:t>
            </a:r>
            <a:endParaRPr lang="en-US" sz="2000" dirty="0"/>
          </a:p>
        </p:txBody>
      </p:sp>
      <p:sp>
        <p:nvSpPr>
          <p:cNvPr id="8" name="Rectangle 7"/>
          <p:cNvSpPr/>
          <p:nvPr/>
        </p:nvSpPr>
        <p:spPr>
          <a:xfrm>
            <a:off x="1747281" y="3630739"/>
            <a:ext cx="7903733" cy="2862322"/>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آیات مربوطه: </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۱ـ قالَتْ رَبِّ أَنّى یَکُونُ لی وَلَدٌ وَ لَمْ یَمْسَسْنی بَشَرٌ قالَ کَذلِکِ اللّهُ یَخْلُقُ ما یَشاءُ إِذا قَضى أَمْرًا فَإِنَّما یَقُولُ لَهُ کُنْ فَیَکُونُ [آل‌عمران۴۷]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just"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۲ـ إِنَّ مَثَلَ عیسى عِنْدَ اللّهِ کَمَثَلِ آدَمَ خَلَقَهُ مِنْ تُرابٍ ثُمَّ قالَ لَهُ کُنْ فَیَکُونُ (۵۹) الْحَقُّ مِنْ رَبِّکَ فَلا تَکُنْ مِنَ الْمُمْتَرینَ [آل‌عمران۶۰]</a:t>
            </a:r>
          </a:p>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۳ـ فَاتَّخَذَتْ مِنْ دُونِهِمْ حِجابًا فَأَرْسَلْنا إِلَیْها رُوحَنا فَتَمَثَّلَ لَها بَشَرًا سَوِیًّا (۱۷) قالَتْ إِنّی أَعُوذُ بِالرَّحْمنِ مِنْکَ إِنْ کُنْتَ تَقِیًّا (۱۸) قالَ إِنَّما أَنَا رَسُولُ رَبِّکِ لأَهَبَ لَکِ غُلامًا زَکِیًّا (۱۹) قالَتْ أَنّى یَکُونُ لی غُلامٌ وَ لَمْ یَمْسَسْنی بَشَرٌ وَ لَمْ أَکُ بَغِیًّا (۲۰) قالَ کَذلِکِ قالَ رَبُّکِ هُوَ عَلَیَّ هَیِّنٌ وَ لِنَجْعَلَهُ آیَةً لِلنّاسِ وَ رَحْمَةً مِنّا وَ کانَ أَمْرًا مَقْضِیًّا [مریم۲۱]</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841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505878" y="2127430"/>
            <a:ext cx="3754798"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آتَیْتَهُ الْبَیِّنَاتِ وَ أَیَّدْتَهُ بِرُوحِ الْقُدُسِ‌</a:t>
            </a:r>
          </a:p>
        </p:txBody>
      </p:sp>
      <p:sp>
        <p:nvSpPr>
          <p:cNvPr id="3" name="Rectangle 2"/>
          <p:cNvSpPr/>
          <p:nvPr/>
        </p:nvSpPr>
        <p:spPr>
          <a:xfrm>
            <a:off x="2588460" y="2939796"/>
            <a:ext cx="5130048" cy="400110"/>
          </a:xfrm>
          <a:prstGeom prst="rect">
            <a:avLst/>
          </a:prstGeom>
        </p:spPr>
        <p:txBody>
          <a:bodyPr wrap="square">
            <a:spAutoFit/>
          </a:bodyPr>
          <a:lstStyle/>
          <a:p>
            <a:pPr algn="just" rtl="1"/>
            <a:r>
              <a:rPr lang="fa-IR" sz="2000" b="1" dirty="0" smtClean="0">
                <a:cs typeface="B Lotus" panose="00000400000000000000" pitchFamily="2" charset="-78"/>
              </a:rPr>
              <a:t>و به او آیات بیّنه دادی و او را باروح القدس تایید فرمودی</a:t>
            </a:r>
            <a:endParaRPr lang="en-US" sz="2000" dirty="0"/>
          </a:p>
        </p:txBody>
      </p:sp>
      <p:sp>
        <p:nvSpPr>
          <p:cNvPr id="8" name="Rectangle 7"/>
          <p:cNvSpPr/>
          <p:nvPr/>
        </p:nvSpPr>
        <p:spPr>
          <a:xfrm>
            <a:off x="1747281" y="3630739"/>
            <a:ext cx="7903733" cy="1323439"/>
          </a:xfrm>
          <a:prstGeom prst="rect">
            <a:avLst/>
          </a:prstGeom>
        </p:spPr>
        <p:txBody>
          <a:bodyPr wrap="square">
            <a:spAutoFit/>
          </a:bodyPr>
          <a:lstStyle/>
          <a:p>
            <a:pPr algn="just"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تِلْکَ الرُّسُلُ فَضَّلْنا   بَعْضَهُمْ عَلى بَعْضٍ مِنْهُمْ مَنْ کَلَّمَ اللّهُ وَ رَفَعَ بَعْضَهُمْ دَرَجاتٍ وَ آتَیْنا عیسَى ابْنَ مَرْیَمَ الْبَیِّناتِ وَ أَیَّدْناهُ بِرُوحِ الْقُدُسِ وَ لَوْ شاءَ اللّهُ مَا اقْتَتَلَ الَّذینَ مِنْ بَعْدِهِمْ مِنْ بَعْدِ ما جاءَتْهُمُ الْبَیِّناتُ وَ لکِنِ اخْتَلَفُوا فَمِنْهُمْ مَنْ آمَنَ وَ مِنْهُمْ مَنْ کَفَرَ وَ لَوْ شاءَ اللّهُ مَا اقْتَتَلُوا وَ لکِنَّ اللّهَ یَفْعَلُ ما یُریدُ [بقره۲۵۳]</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588459" y="908720"/>
            <a:ext cx="558963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فرازهای سرگذشت بزرگان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2516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314632" y="2041188"/>
            <a:ext cx="503449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کُلٌّ (وَ کُلاًّ) شَرَعْتَ لَهُ شَرِیعَةً وَ نَهَجْتَ لَهُ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منْهَاجاً </a:t>
            </a:r>
            <a:endPar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2846267" y="2829313"/>
            <a:ext cx="5971227" cy="400110"/>
          </a:xfrm>
          <a:prstGeom prst="rect">
            <a:avLst/>
          </a:prstGeom>
        </p:spPr>
        <p:txBody>
          <a:bodyPr wrap="square">
            <a:spAutoFit/>
          </a:bodyPr>
          <a:lstStyle/>
          <a:p>
            <a:pPr algn="just" rtl="1"/>
            <a:r>
              <a:rPr lang="fa-IR" sz="2000" b="1" dirty="0" smtClean="0">
                <a:cs typeface="B Lotus" panose="00000400000000000000" pitchFamily="2" charset="-78"/>
              </a:rPr>
              <a:t>و برای هرکدام از این (رسولان اولی العزم) شریعت و مذهبی قرار دادی</a:t>
            </a:r>
            <a:endParaRPr lang="en-US" sz="2000" dirty="0"/>
          </a:p>
        </p:txBody>
      </p:sp>
      <p:sp>
        <p:nvSpPr>
          <p:cNvPr id="8" name="Rectangle 7"/>
          <p:cNvSpPr/>
          <p:nvPr/>
        </p:nvSpPr>
        <p:spPr>
          <a:xfrm>
            <a:off x="1731142" y="3651018"/>
            <a:ext cx="7903733" cy="163121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در قرآن؛ فقط برای موسی و عیسی و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رسول‌الله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ص شریعت و منهاج قرار داده شده است:</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 ... لِکُلٍّ جَعَلْنا مِنْکُمْ شِرْعَةً وَ مِنْهاجًا ... [مائده۴۸]</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اما در دعای ندبه، شریعت و منهاج برای تمام رسولان ذکر شده است</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آیا اشتباهی در نقل صورت گرفته است؟</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چرا گفته نشد: «شَرَعْتَ   لَهُمْ</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2194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314632" y="1992300"/>
            <a:ext cx="5034499"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کُلٌّ (وَ کُلاًّ) شَرَعْتَ لَهُ شَرِیعَةً وَ نَهَجْتَ لَهُ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منْهَاجاً </a:t>
            </a:r>
            <a:endPar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2846267" y="2876678"/>
            <a:ext cx="5971227" cy="400110"/>
          </a:xfrm>
          <a:prstGeom prst="rect">
            <a:avLst/>
          </a:prstGeom>
        </p:spPr>
        <p:txBody>
          <a:bodyPr wrap="square">
            <a:spAutoFit/>
          </a:bodyPr>
          <a:lstStyle/>
          <a:p>
            <a:pPr algn="just" rtl="1"/>
            <a:r>
              <a:rPr lang="fa-IR" sz="2000" b="1" dirty="0" smtClean="0">
                <a:cs typeface="B Lotus" panose="00000400000000000000" pitchFamily="2" charset="-78"/>
              </a:rPr>
              <a:t>و برای هرکدام از این (رسولان اولی العزم) شریعت و مذهبی قرار دادی</a:t>
            </a:r>
            <a:endParaRPr lang="en-US" sz="2000" dirty="0"/>
          </a:p>
        </p:txBody>
      </p:sp>
      <p:sp>
        <p:nvSpPr>
          <p:cNvPr id="8" name="Rectangle 7"/>
          <p:cNvSpPr/>
          <p:nvPr/>
        </p:nvSpPr>
        <p:spPr>
          <a:xfrm>
            <a:off x="1747281" y="3695255"/>
            <a:ext cx="7903733" cy="1015663"/>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در قرآن؛ فقط برای موسی و عیسی و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رسول‌الله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ص شریعت و منهاج قرار داده شده است:</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لِکُلٍّ جَعَلْنا مِنْکُمْ شِرْعَةً وَ مِنْهاجًا ... [مائده۴۸]</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اما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در دعای ندبه، شریعت و منهاج برای تمام رسولان ذکر شده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4722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241242" y="2041188"/>
            <a:ext cx="3181280"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تَخَیَّرْتَ لَهُ أَوْصِیَاءَ (أَوْصِیَاءَهُ)</a:t>
            </a:r>
          </a:p>
        </p:txBody>
      </p:sp>
      <p:sp>
        <p:nvSpPr>
          <p:cNvPr id="3" name="Rectangle 2"/>
          <p:cNvSpPr/>
          <p:nvPr/>
        </p:nvSpPr>
        <p:spPr>
          <a:xfrm>
            <a:off x="2226106" y="2861930"/>
            <a:ext cx="5971227" cy="400110"/>
          </a:xfrm>
          <a:prstGeom prst="rect">
            <a:avLst/>
          </a:prstGeom>
        </p:spPr>
        <p:txBody>
          <a:bodyPr wrap="square">
            <a:spAutoFit/>
          </a:bodyPr>
          <a:lstStyle/>
          <a:p>
            <a:pPr algn="just" rtl="1"/>
            <a:r>
              <a:rPr lang="fa-IR" sz="2000" b="1" dirty="0" smtClean="0">
                <a:cs typeface="B Lotus" panose="00000400000000000000" pitchFamily="2" charset="-78"/>
              </a:rPr>
              <a:t>و برای هر کدام از آن رسولان اولیائی را اختیار نمودی</a:t>
            </a:r>
            <a:endParaRPr lang="en-US" sz="2000" dirty="0"/>
          </a:p>
        </p:txBody>
      </p:sp>
      <p:sp>
        <p:nvSpPr>
          <p:cNvPr id="8" name="Rectangle 7"/>
          <p:cNvSpPr/>
          <p:nvPr/>
        </p:nvSpPr>
        <p:spPr>
          <a:xfrm>
            <a:off x="2079371" y="3629283"/>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دلیل اختیار اوصیاء برای رسولان چه بوده است؟</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اصلا اوصیاء چه کسانی بودند؟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کارشان چه بوده است؟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87361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31" y="1984596"/>
            <a:ext cx="6091756" cy="487340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1247" b="12771"/>
          <a:stretch/>
        </p:blipFill>
        <p:spPr>
          <a:xfrm>
            <a:off x="0" y="-1"/>
            <a:ext cx="12192000" cy="6825343"/>
          </a:xfrm>
          <a:prstGeom prst="rect">
            <a:avLst/>
          </a:prstGeom>
        </p:spPr>
      </p:pic>
      <p:pic>
        <p:nvPicPr>
          <p:cNvPr id="35" name="Picture 34">
            <a:hlinkClick r:id="rId5"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5"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37" name="Picture 36">
            <a:hlinkClick r:id="rId8"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050511"/>
            <a:ext cx="909484" cy="2645528"/>
          </a:xfrm>
          <a:prstGeom prst="rect">
            <a:avLst/>
          </a:prstGeom>
        </p:spPr>
      </p:pic>
      <p:sp>
        <p:nvSpPr>
          <p:cNvPr id="38" name="TextBox 37">
            <a:hlinkClick r:id="rId8" action="ppaction://hlinksldjump"/>
          </p:cNvPr>
          <p:cNvSpPr txBox="1"/>
          <p:nvPr/>
        </p:nvSpPr>
        <p:spPr>
          <a:xfrm>
            <a:off x="10066150" y="2099201"/>
            <a:ext cx="1608133"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گوینده دعای ندبه</a:t>
            </a:r>
            <a:endParaRPr lang="en-US" sz="2400" b="1" spc="-150" dirty="0">
              <a:solidFill>
                <a:schemeClr val="bg1"/>
              </a:solidFill>
              <a:cs typeface="B Lotus" panose="00000400000000000000" pitchFamily="2" charset="-78"/>
            </a:endParaRPr>
          </a:p>
        </p:txBody>
      </p:sp>
      <p:pic>
        <p:nvPicPr>
          <p:cNvPr id="39" name="Picture 38">
            <a:hlinkClick r:id="rId9"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9"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41" name="Picture 40">
            <a:hlinkClick r:id="rId10"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2710889"/>
            <a:ext cx="909484" cy="2645528"/>
          </a:xfrm>
          <a:prstGeom prst="rect">
            <a:avLst/>
          </a:prstGeom>
        </p:spPr>
      </p:pic>
      <p:sp>
        <p:nvSpPr>
          <p:cNvPr id="42" name="TextBox 41">
            <a:hlinkClick r:id="rId10" action="ppaction://hlinksldjump"/>
          </p:cNvPr>
          <p:cNvSpPr txBox="1"/>
          <p:nvPr/>
        </p:nvSpPr>
        <p:spPr>
          <a:xfrm>
            <a:off x="10176094" y="3827356"/>
            <a:ext cx="139333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سند دعای ندبه</a:t>
            </a:r>
            <a:endParaRPr lang="en-US" sz="2400" b="1" spc="-150" dirty="0">
              <a:solidFill>
                <a:schemeClr val="bg1"/>
              </a:solidFill>
              <a:cs typeface="B Lotus" panose="00000400000000000000" pitchFamily="2" charset="-78"/>
            </a:endParaRPr>
          </a:p>
        </p:txBody>
      </p:sp>
      <p:pic>
        <p:nvPicPr>
          <p:cNvPr id="43" name="Picture 42">
            <a:hlinkClick r:id="rId11"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26347" y="3607550"/>
            <a:ext cx="909484" cy="2645528"/>
          </a:xfrm>
          <a:prstGeom prst="rect">
            <a:avLst/>
          </a:prstGeom>
        </p:spPr>
      </p:pic>
      <p:sp>
        <p:nvSpPr>
          <p:cNvPr id="44" name="TextBox 43">
            <a:hlinkClick r:id="rId11" action="ppaction://hlinksldjump"/>
          </p:cNvPr>
          <p:cNvSpPr txBox="1"/>
          <p:nvPr/>
        </p:nvSpPr>
        <p:spPr>
          <a:xfrm>
            <a:off x="9920276" y="4688076"/>
            <a:ext cx="189987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نکات مهم دعای ندبه</a:t>
            </a:r>
            <a:endParaRPr lang="en-US" sz="2400" b="1" spc="-150" dirty="0">
              <a:solidFill>
                <a:schemeClr val="bg1"/>
              </a:solidFill>
              <a:cs typeface="B Lotus" panose="00000400000000000000" pitchFamily="2" charset="-78"/>
            </a:endParaRPr>
          </a:p>
        </p:txBody>
      </p:sp>
    </p:spTree>
    <p:extLst>
      <p:ext uri="{BB962C8B-B14F-4D97-AF65-F5344CB8AC3E}">
        <p14:creationId xmlns:p14="http://schemas.microsoft.com/office/powerpoint/2010/main" val="109380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669913" y="1959028"/>
            <a:ext cx="6323937"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مُسْتَحْفِظاً بَعْدَ مُسْتَحْفِظٍ (مُسْتَحْفَظاً بَعْدَ مُسْتَحْفَظٍ) مِنْ مُدَّةٍ إِلَى مُدَّةٍ </a:t>
            </a:r>
          </a:p>
        </p:txBody>
      </p:sp>
      <p:sp>
        <p:nvSpPr>
          <p:cNvPr id="3" name="Rectangle 2"/>
          <p:cNvSpPr/>
          <p:nvPr/>
        </p:nvSpPr>
        <p:spPr>
          <a:xfrm>
            <a:off x="3098902" y="2825661"/>
            <a:ext cx="5465957" cy="400110"/>
          </a:xfrm>
          <a:prstGeom prst="rect">
            <a:avLst/>
          </a:prstGeom>
        </p:spPr>
        <p:txBody>
          <a:bodyPr wrap="square">
            <a:spAutoFit/>
          </a:bodyPr>
          <a:lstStyle/>
          <a:p>
            <a:pPr algn="just" rtl="1"/>
            <a:r>
              <a:rPr lang="fa-IR" sz="2000" b="1" dirty="0" smtClean="0">
                <a:cs typeface="B Lotus" panose="00000400000000000000" pitchFamily="2" charset="-78"/>
              </a:rPr>
              <a:t>حفاظت کنند بعد از حفاظت کننده قبلی، از مدتی تا مدت دیگر</a:t>
            </a:r>
            <a:endParaRPr lang="en-US" sz="2000" dirty="0"/>
          </a:p>
        </p:txBody>
      </p:sp>
      <p:sp>
        <p:nvSpPr>
          <p:cNvPr id="8" name="Rectangle 7"/>
          <p:cNvSpPr/>
          <p:nvPr/>
        </p:nvSpPr>
        <p:spPr>
          <a:xfrm>
            <a:off x="1880013" y="3648123"/>
            <a:ext cx="7903733" cy="1938992"/>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اولین ماموریت اوصیاء بر اساس این فراز حفاظت است</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اما حفاظت از چه چیزی؟</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«من مده الی مده» مانند نگهبانانی که شیفتی تغییر ماموریت می دهند و تا شیفت بعد را نگهبانی می دهند..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چه چیز قیمتی وجود دارد که اوصیاء رسولان وظیفه حفاظت از آن را دارند، آن هم پشت سرهم و بدون وقفه؟؟</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5" name="Rectangle 14"/>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2603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5142181" y="1970611"/>
            <a:ext cx="1379401"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إِقَامَةً لِدِینِکَ</a:t>
            </a:r>
          </a:p>
        </p:txBody>
      </p:sp>
      <p:sp>
        <p:nvSpPr>
          <p:cNvPr id="3" name="Rectangle 2"/>
          <p:cNvSpPr/>
          <p:nvPr/>
        </p:nvSpPr>
        <p:spPr>
          <a:xfrm>
            <a:off x="4925094" y="2796166"/>
            <a:ext cx="1813574" cy="400110"/>
          </a:xfrm>
          <a:prstGeom prst="rect">
            <a:avLst/>
          </a:prstGeom>
        </p:spPr>
        <p:txBody>
          <a:bodyPr wrap="square">
            <a:spAutoFit/>
          </a:bodyPr>
          <a:lstStyle/>
          <a:p>
            <a:pPr algn="just" rtl="1"/>
            <a:r>
              <a:rPr lang="fa-IR" sz="2000" b="1" dirty="0" smtClean="0">
                <a:cs typeface="B Lotus" panose="00000400000000000000" pitchFamily="2" charset="-78"/>
              </a:rPr>
              <a:t>تا دین تو اقامه شود</a:t>
            </a:r>
            <a:endParaRPr lang="en-US" sz="2000" dirty="0"/>
          </a:p>
        </p:txBody>
      </p:sp>
      <p:sp>
        <p:nvSpPr>
          <p:cNvPr id="8" name="Rectangle 7"/>
          <p:cNvSpPr/>
          <p:nvPr/>
        </p:nvSpPr>
        <p:spPr>
          <a:xfrm>
            <a:off x="1835768" y="3640686"/>
            <a:ext cx="7903733" cy="163121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اوصیاء الهی نوبت به نوبت نگهبانی می دهند تا مراقبت کنند دین خدا اقامه شود..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اما منظور کدام دین است؟</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آن دینی که با مهدویت در دعای ندبه ارتباط دارد!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دینی که همه رسولان برای آن با خداوند پیمان بستند !</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یعنی زمینه سازی برای مهدویت!!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76572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709956" y="2087887"/>
            <a:ext cx="2243852"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حُجَّةً عَلَى عِبَادِکَ‌</a:t>
            </a:r>
          </a:p>
        </p:txBody>
      </p:sp>
      <p:sp>
        <p:nvSpPr>
          <p:cNvPr id="3" name="Rectangle 2"/>
          <p:cNvSpPr/>
          <p:nvPr/>
        </p:nvSpPr>
        <p:spPr>
          <a:xfrm>
            <a:off x="4265302" y="2839356"/>
            <a:ext cx="2828195" cy="400110"/>
          </a:xfrm>
          <a:prstGeom prst="rect">
            <a:avLst/>
          </a:prstGeom>
        </p:spPr>
        <p:txBody>
          <a:bodyPr wrap="square">
            <a:spAutoFit/>
          </a:bodyPr>
          <a:lstStyle/>
          <a:p>
            <a:pPr algn="just" rtl="1"/>
            <a:r>
              <a:rPr lang="fa-IR" sz="2000" b="1" dirty="0" smtClean="0">
                <a:cs typeface="B Lotus" panose="00000400000000000000" pitchFamily="2" charset="-78"/>
              </a:rPr>
              <a:t>و حجت تو بر عباد تو باشند</a:t>
            </a:r>
            <a:endParaRPr lang="en-US" sz="2000" dirty="0"/>
          </a:p>
        </p:txBody>
      </p:sp>
      <p:sp>
        <p:nvSpPr>
          <p:cNvPr id="8" name="Rectangle 7"/>
          <p:cNvSpPr/>
          <p:nvPr/>
        </p:nvSpPr>
        <p:spPr>
          <a:xfrm>
            <a:off x="1880015" y="3651018"/>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زمانی که رسولان در بین امت ها نیستند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عبادالله از طریق اوصیاء الهی با جریان حق هماهنگ می شوند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7675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18634" y="2117268"/>
            <a:ext cx="5226497" cy="461665"/>
          </a:xfrm>
          <a:prstGeom prst="rect">
            <a:avLst/>
          </a:prstGeom>
        </p:spPr>
        <p:txBody>
          <a:bodyPr wrap="square">
            <a:spAutoFit/>
          </a:bodyPr>
          <a:lstStyle/>
          <a:p>
            <a:pPr algn="just"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لِئَلاَّ یَزُولَ الْحَقُّ عَنْ مَقَرِّهِ وَ یَغْلِبَ الْبَاطِلُ عَلَى أَهْلِهِ‌</a:t>
            </a:r>
          </a:p>
        </p:txBody>
      </p:sp>
      <p:sp>
        <p:nvSpPr>
          <p:cNvPr id="3" name="Rectangle 2"/>
          <p:cNvSpPr/>
          <p:nvPr/>
        </p:nvSpPr>
        <p:spPr>
          <a:xfrm>
            <a:off x="1609020" y="2932584"/>
            <a:ext cx="7152967" cy="400110"/>
          </a:xfrm>
          <a:prstGeom prst="rect">
            <a:avLst/>
          </a:prstGeom>
        </p:spPr>
        <p:txBody>
          <a:bodyPr wrap="square">
            <a:spAutoFit/>
          </a:bodyPr>
          <a:lstStyle/>
          <a:p>
            <a:pPr algn="just" rtl="1"/>
            <a:r>
              <a:rPr lang="fa-IR" sz="2000" b="1" dirty="0" smtClean="0">
                <a:cs typeface="B Lotus" panose="00000400000000000000" pitchFamily="2" charset="-78"/>
              </a:rPr>
              <a:t>برای اینکه حق از مقر خود زائل نشود و باطل بر اهل حق غلبه پیدا نکند</a:t>
            </a:r>
            <a:endParaRPr lang="en-US" sz="2000" dirty="0"/>
          </a:p>
        </p:txBody>
      </p:sp>
      <p:sp>
        <p:nvSpPr>
          <p:cNvPr id="8" name="Rectangle 7"/>
          <p:cNvSpPr/>
          <p:nvPr/>
        </p:nvSpPr>
        <p:spPr>
          <a:xfrm>
            <a:off x="1747282" y="3686345"/>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چهارمین ماموریت اوصیاء الهی بر اساس این فراز این است که مراقبت کنند حق (مهدویت) از جریان خود منحرف نشود و نگذارند باطل بر اهل حق غلبه پیدا کند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535490" y="1074483"/>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3392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لاَ (لِئَلاَّ) یَقُولَ أَحَدٌ لَوْ لاَ أَرْسَلْتَ إِلَیْنَا رَسُولاً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مُنْذِراً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أَقَمْتَ لَنَا عَلَماً هَادِیاً فَنَتَّبِعَ آیَاتِکَ مِنْ قَبْلِ أَنْ نَذِلَّ وَ نَخْزَى</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smtClean="0">
                <a:cs typeface="B Lotus" panose="00000400000000000000" pitchFamily="2" charset="-78"/>
              </a:rPr>
              <a:t>تا اینکه کسی نگوید خدایا اگر رسولی انذار دهنده برای ما می فرستادی و برای ما علم هدایت را برمی افراشتی ما از آیات تو تبعیت می کردیم قبل از آنکه ذلیل و خوار شویم</a:t>
            </a:r>
            <a:endParaRPr lang="en-US" sz="2000" dirty="0"/>
          </a:p>
        </p:txBody>
      </p:sp>
      <p:sp>
        <p:nvSpPr>
          <p:cNvPr id="8" name="Rectangle 7"/>
          <p:cNvSpPr/>
          <p:nvPr/>
        </p:nvSpPr>
        <p:spPr>
          <a:xfrm>
            <a:off x="1747282" y="3921341"/>
            <a:ext cx="7903733" cy="1323439"/>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پنجمین ماموریت اوصیاء الهی بر اساس این فراز این است که اوصیاء علم هدایت امت بسوی آیات مهدویت هستند، تا افراد با تبعیت از آیات در مسیر مهدویت قرار گیرند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در هر امتی خداوند بعد از رسولان اوصیائی را قرار داد تا امت ها نگویند اگر اوصیایی داشتیم ما هم هدایت می شدیم و از آیات تو تبعیت می کردیم</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137283" y="1148355"/>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25386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لاَ (لِئَلاَّ) یَقُولَ أَحَدٌ لَوْ لاَ أَرْسَلْتَ إِلَیْنَا رَسُولاً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مُنْذِراً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أَقَمْتَ لَنَا عَلَماً هَادِیاً فَنَتَّبِعَ آیَاتِکَ مِنْ قَبْلِ أَنْ نَذِلَّ وَ نَخْزَى</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smtClean="0">
                <a:cs typeface="B Lotus" panose="00000400000000000000" pitchFamily="2" charset="-78"/>
              </a:rPr>
              <a:t>تا اینکه کسی نگوید خدایا اگر رسولی انذار دهنده برای ما می فرستادی و برای ما علم هدایت را برمی افراشتی ما از آیات تو تبعیت می کردیم قبل از آنکه ذلیل و خوار شویم</a:t>
            </a:r>
            <a:endParaRPr lang="en-US" sz="2000" dirty="0"/>
          </a:p>
        </p:txBody>
      </p:sp>
      <p:sp>
        <p:nvSpPr>
          <p:cNvPr id="8" name="Rectangle 7"/>
          <p:cNvSpPr/>
          <p:nvPr/>
        </p:nvSpPr>
        <p:spPr>
          <a:xfrm>
            <a:off x="1747282" y="3921341"/>
            <a:ext cx="7903733" cy="163121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وَ قالُوا لَوْ لا یَأْتینا بِآیَةٍ مِنْ رَبِّهِ أَ وَ لَمْ تَأْتِهِمْ بَیِّنَةُ ما فِی الصُّحُفِ اْلأُولى (۱۳۳) وَ لَوْ أَنّا أَهْلَکْناهُمْ بِعَذابٍ مِنْ قَبْلِهِ لَقالُوا رَبَّنا لَوْ لا أَرْسَلْتَ إِلَیْنا رَسُولاً فَنَتَّبِعَ آیاتِکَ مِنْ قَبْلِ أَنْ نَذِلَّ وَ نَخْزى (۱۳۴) قُلْ کُلٌّ مُتَرَبِّصٌ فَتَرَبَّصُوا فَسَتَعْلَمُونَ مَنْ أَصْحابُ الصِّراطِ السَّوِیِّ وَ مَنِ اهْتَدى [طه۱۳۵] </a:t>
            </a:r>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بر اساس آیات سوره طه اصحاب صراط السوی اصحاب امام زمان (عج) هستند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137283" y="1148355"/>
            <a:ext cx="4592784"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رسولان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11016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إِلَى أَنِ انْتَهَیْتَ بِالْأَمْرِ إِلَى حَبِیبِکَ وَ نَجِیبِکَ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مُحَمَّدٍ صَلَّى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اللَّهُ عَلَیْهِ وَ آلِهِ‌</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a:cs typeface="B Lotus" panose="00000400000000000000" pitchFamily="2" charset="-78"/>
              </a:rPr>
              <a:t>تا اینکه ولایت «اَلأمر» را تحویل حبیب و برگزیده‌ات محمد (درود خدا بر او و خاندانش) </a:t>
            </a:r>
            <a:r>
              <a:rPr lang="fa-IR" sz="2000" b="1" dirty="0" smtClean="0">
                <a:cs typeface="B Lotus" panose="00000400000000000000" pitchFamily="2" charset="-78"/>
              </a:rPr>
              <a:t>دادی</a:t>
            </a:r>
            <a:endParaRPr lang="en-US" sz="2000"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6521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فَکَانَ کَمَا انْتَجَبْتَهُ سَیِّدَ مَنْ خَلَقْتَهُ </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a:cs typeface="B Lotus" panose="00000400000000000000" pitchFamily="2" charset="-78"/>
              </a:rPr>
              <a:t>پس بود همانگونه که او را برگزیدی، سرور مخلوقاتت، </a:t>
            </a:r>
          </a:p>
          <a:p>
            <a:pPr algn="ctr" rtl="1"/>
            <a:r>
              <a:rPr lang="fa-IR" sz="2000" b="1" dirty="0">
                <a:cs typeface="B Lotus" panose="00000400000000000000" pitchFamily="2" charset="-78"/>
              </a:rPr>
              <a:t>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44052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صَفْوَةَ مَنِ اصْطَفَیْتَهُ</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a:cs typeface="B Lotus" panose="00000400000000000000" pitchFamily="2" charset="-78"/>
              </a:rPr>
              <a:t>و برگزیده برگزیدگانت،</a:t>
            </a:r>
          </a:p>
          <a:p>
            <a:pPr algn="ctr" rtl="1"/>
            <a:r>
              <a:rPr lang="fa-IR" sz="2000" b="1" dirty="0">
                <a:cs typeface="B Lotus" panose="00000400000000000000" pitchFamily="2" charset="-78"/>
              </a:rPr>
              <a:t>  </a:t>
            </a:r>
            <a:r>
              <a:rPr lang="fa-IR" sz="2000" b="1" dirty="0" smtClean="0">
                <a:cs typeface="B Lotus" panose="00000400000000000000" pitchFamily="2" charset="-78"/>
              </a:rPr>
              <a:t>  </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9473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أَفْضَلَ مَنِ اجْتَبَیْتَهُ</a:t>
            </a:r>
          </a:p>
        </p:txBody>
      </p:sp>
      <p:sp>
        <p:nvSpPr>
          <p:cNvPr id="3" name="Rectangle 2"/>
          <p:cNvSpPr/>
          <p:nvPr/>
        </p:nvSpPr>
        <p:spPr>
          <a:xfrm>
            <a:off x="2122664" y="2927117"/>
            <a:ext cx="7152967" cy="707886"/>
          </a:xfrm>
          <a:prstGeom prst="rect">
            <a:avLst/>
          </a:prstGeom>
        </p:spPr>
        <p:txBody>
          <a:bodyPr wrap="square">
            <a:spAutoFit/>
          </a:bodyPr>
          <a:lstStyle/>
          <a:p>
            <a:pPr algn="ctr" rtl="1"/>
            <a:r>
              <a:rPr lang="fa-IR" sz="2000" b="1" dirty="0">
                <a:cs typeface="B Lotus" panose="00000400000000000000" pitchFamily="2" charset="-78"/>
              </a:rPr>
              <a:t>و برترین انتخاب </a:t>
            </a:r>
            <a:r>
              <a:rPr lang="fa-IR" sz="2000" b="1" dirty="0" smtClean="0">
                <a:cs typeface="B Lotus" panose="00000400000000000000" pitchFamily="2" charset="-78"/>
              </a:rPr>
              <a:t>شدگانت،</a:t>
            </a:r>
          </a:p>
          <a:p>
            <a:pPr algn="ctr" rtl="1"/>
            <a:r>
              <a:rPr lang="fa-IR" sz="2000" b="1" dirty="0" smtClean="0">
                <a:cs typeface="B Lotus" panose="00000400000000000000" pitchFamily="2" charset="-78"/>
              </a:rPr>
              <a:t>      </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18536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35" name="Picture 34">
            <a:hlinkClick r:id="rId4" action="ppaction://hlinksldjump"/>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4"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6" name="Rectangle 5"/>
          <p:cNvSpPr/>
          <p:nvPr/>
        </p:nvSpPr>
        <p:spPr>
          <a:xfrm>
            <a:off x="1747282" y="1279608"/>
            <a:ext cx="7894020" cy="1673022"/>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Calibri" panose="020F0502020204030204" pitchFamily="34" charset="0"/>
                <a:cs typeface="B Lotus" panose="00000400000000000000" pitchFamily="2" charset="-78"/>
              </a:rPr>
              <a:t>رسول خدا (ص) در آخرین روزهای عمر شریفشان فرمودند دو هدیه گران بها را در میان شما به امانت می گذارم: کتاب الله و عترتم یعنی اهل بیت عصمت و طهارت... این دو تا قیامت از هم جدایی ندارند، اگر به این دو تمسک جویید تا قیامت گمراه نمی شوید...</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sp>
        <p:nvSpPr>
          <p:cNvPr id="7" name="Rectangle 6"/>
          <p:cNvSpPr/>
          <p:nvPr/>
        </p:nvSpPr>
        <p:spPr>
          <a:xfrm>
            <a:off x="1747282" y="3249325"/>
            <a:ext cx="7894020" cy="1673022"/>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Times New Roman" panose="02020603050405020304" pitchFamily="18" charset="0"/>
                <a:cs typeface="B Lotus" panose="00000400000000000000" pitchFamily="2" charset="-78"/>
              </a:rPr>
              <a:t>لذا وقتی این دو هدیه گرانبها در معرض ما قرار داده شده اند، و از یکدیگر جدایی ندارند، ما نیز باید این دو را در کنار هم داشته باشیم و قرآن را با اهل بیت (ع) فهم کنیم و به اهل بیت (ع) نیز معرفت قرآنی داشته باشیم و ایمانیات و نگاه و تفکر خود را دقیقا منطبق با قرآن و اهل بیت(ع) قرار دهیم...</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7348" y="1777892"/>
            <a:ext cx="1853381" cy="2172032"/>
          </a:xfrm>
          <a:prstGeom prst="rect">
            <a:avLst/>
          </a:prstGeom>
        </p:spPr>
      </p:pic>
    </p:spTree>
    <p:extLst>
      <p:ext uri="{BB962C8B-B14F-4D97-AF65-F5344CB8AC3E}">
        <p14:creationId xmlns:p14="http://schemas.microsoft.com/office/powerpoint/2010/main" val="38532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right)">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أَکْرَمَ مَنِ اعْتَمَدْتَهُ‌</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گرامی‌ترین معتمدانت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9182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قَدَّمْتَهُ عَلَى أَنْبِیَائِکَ</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او را بر پیامبرانت مقدم نمودی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
        <p:nvSpPr>
          <p:cNvPr id="14" name="Rectangle 13"/>
          <p:cNvSpPr/>
          <p:nvPr/>
        </p:nvSpPr>
        <p:spPr>
          <a:xfrm>
            <a:off x="1747282" y="3921341"/>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ما کانَ مُحَمَّدٌ أَبا أَحَدٍ مِنْ رِجالِکُمْ وَ لکِنْ رَسُولَ اللّهِ وَ خاتَمَ النَّبِیِّینَ وَ کانَ اللّهُ بِکُلِّ شَیْ‌ءٍ عَلیمًا [أحزاب۴۰]</a:t>
            </a:r>
          </a:p>
        </p:txBody>
      </p:sp>
    </p:spTree>
    <p:extLst>
      <p:ext uri="{BB962C8B-B14F-4D97-AF65-F5344CB8AC3E}">
        <p14:creationId xmlns:p14="http://schemas.microsoft.com/office/powerpoint/2010/main" val="21961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بَعَثْتَهُ إِلَى الثَّقَلَیْنِ مِنْ عِبَادِکَ </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بر جنّ و انس از بندگانت برانگیختی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
        <p:nvSpPr>
          <p:cNvPr id="14" name="Rectangle 13"/>
          <p:cNvSpPr/>
          <p:nvPr/>
        </p:nvSpPr>
        <p:spPr>
          <a:xfrm>
            <a:off x="1747282" y="3800507"/>
            <a:ext cx="7903733" cy="2246769"/>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رسالت رسول‌الله ص بر جنّ و انس</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p>
          <a:p>
            <a:pPr algn="ctr"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 یا مَعْشَرَ الْجِنِّ وَ اْلإِنْسِ أَ لَمْ یَأْتِکُمْ رُسُلٌ مِنْکُمْ یَقُصُّونَ عَلَیْکُمْ آیاتی وَ یُنْذِرُونَکُمْ لِقاءَ یَوْمِکُمْ هذا قالُوا شَهِدْنا عَلى أَنْفُسِنا وَ غَرَّتْهُمُ الْحَیاةُ الدُّنْیا وَ شَهِدُوا عَلى أَنْفُسِهِمْ أَنَّهُمْ کانُوا کافِرینَ [انعام۱۳۰]</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طبق این آیه؛ رسول‌الله ص [و برخی دیگر از رسولان ع]، هم بر جنّیان و هم بر انسان‌ها رسول بوده‌اند.</a:t>
            </a:r>
          </a:p>
        </p:txBody>
      </p:sp>
    </p:spTree>
    <p:extLst>
      <p:ext uri="{BB962C8B-B14F-4D97-AF65-F5344CB8AC3E}">
        <p14:creationId xmlns:p14="http://schemas.microsoft.com/office/powerpoint/2010/main" val="11410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أَوْطَأْتَهُ مَشَارِقَکَ وَ مَغَارِبَکَ‌</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مشرقها و مغربهایت را زیر پایش گذاردی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
        <p:nvSpPr>
          <p:cNvPr id="14" name="Rectangle 13"/>
          <p:cNvSpPr/>
          <p:nvPr/>
        </p:nvSpPr>
        <p:spPr>
          <a:xfrm>
            <a:off x="1747282" y="3800507"/>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اگر معنای «أَوْطَأْتَهُ» را حجّت و دلیل قرار دادن بگیریم، معنای جمله چنین می‌شود: «و او را بر تمام اهل مشرق‌ها و مغرب‌ها حجّت و راهنما قرار دادی».</a:t>
            </a:r>
          </a:p>
        </p:txBody>
      </p:sp>
    </p:spTree>
    <p:extLst>
      <p:ext uri="{BB962C8B-B14F-4D97-AF65-F5344CB8AC3E}">
        <p14:creationId xmlns:p14="http://schemas.microsoft.com/office/powerpoint/2010/main" val="15980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سَخَّرْتَ لَهُ الْبُرَاقَ </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بُراق را برایش مسخّر </a:t>
            </a:r>
            <a:r>
              <a:rPr lang="fa-IR" sz="2000" b="1" dirty="0" smtClean="0">
                <a:cs typeface="B Lotus" panose="00000400000000000000" pitchFamily="2" charset="-78"/>
              </a:rPr>
              <a:t>ساختی</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
        <p:nvSpPr>
          <p:cNvPr id="14" name="Rectangle 13"/>
          <p:cNvSpPr/>
          <p:nvPr/>
        </p:nvSpPr>
        <p:spPr>
          <a:xfrm>
            <a:off x="1747282" y="3800507"/>
            <a:ext cx="7903733" cy="1015663"/>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این جمله حاکی از مقدمه معراج، یعنی سیر از مسجد الحرام تا مسجد الاقصی است:</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 سُبْحانَ الَّذی أَسْرى بِعَبْدِهِ لَیْلاً مِنَ الْمَسْجِدِ الْحَرامِ إِلَى الْمَسْجِدِ اْلأَقْصَى الَّذی بارَکْنا حَوْلَهُ لِنُرِیَهُ مِنْ آیاتِنا إِنَّهُ هُوَ السَّمیعُ الْبَصیرُ [إسراء۱]</a:t>
            </a:r>
          </a:p>
        </p:txBody>
      </p:sp>
    </p:spTree>
    <p:extLst>
      <p:ext uri="{BB962C8B-B14F-4D97-AF65-F5344CB8AC3E}">
        <p14:creationId xmlns:p14="http://schemas.microsoft.com/office/powerpoint/2010/main" val="11344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عَرَجْتَ بِرُوحِهِ (بِهِ) إِلَى سَمَائِکَ</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آن شخصیت بزرگ را به آسمانت بالا بردی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7507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أَوْدَعْتَهُ عِلْمَ مَا کَانَ وَ مَا یَکُونُ إِلَى انْقِضَاءِ خَلْقِکَ‌</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دانش آنچه بوده، و خواهد بود تا سپری شدن آفرینشت به او سپردی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0986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ثُمَّ نَصَرْتَهُ بِالرُّعْبِ</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سپس او را با </a:t>
            </a:r>
            <a:r>
              <a:rPr lang="fa-IR" sz="2000" b="1" dirty="0" smtClean="0">
                <a:cs typeface="B Lotus" panose="00000400000000000000" pitchFamily="2" charset="-78"/>
              </a:rPr>
              <a:t>فرشته رعب، یاری </a:t>
            </a:r>
            <a:r>
              <a:rPr lang="fa-IR" sz="2000" b="1" dirty="0">
                <a:cs typeface="B Lotus" panose="00000400000000000000" pitchFamily="2" charset="-78"/>
              </a:rPr>
              <a:t>دادی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
        <p:nvSpPr>
          <p:cNvPr id="14" name="Rectangle 13"/>
          <p:cNvSpPr/>
          <p:nvPr/>
        </p:nvSpPr>
        <p:spPr>
          <a:xfrm>
            <a:off x="1747282" y="3380125"/>
            <a:ext cx="7903733" cy="3477875"/>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نصرت رسول‌الله ص بوسیله «رُعب»:     [۴ آیه]</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۱ـ در جنگ بَدر: إِذْ یُوحی رَبُّکَ إِلَى الْمَلائِکَةِ أَنّی مَعَکُمْ فَثَبِّتُوا الَّذینَ آمَنُوا سَأُلْقی فی قُلُوبِ الَّذینَ کَفَرُوا الرُّعْبَ فَاضْرِبُوا فَوْقَ اْلأَعْناقِ وَ اضْرِبُوا مِنْهُمْ کُلَّ بَنانٍ [انفال۱۲]</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۲ـ در جنگ اُحد: سَنُلْقی فی قُلُوبِ الَّذینَ کَفَرُوا الرُّعْبَ بِما أَشْرَکُوا بِاللّهِ ما لَمْ یُنَزِّلْ بِهِ سُلْطانًا وَ مَأْواهُمُ النّارُ وَ بِئْسَ مَثْوَى الظّالِمینَ [آل‌عمران۱۵۱] </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۳ـ در جنگ احزاب [خندق]: وَ أَنْزَلَ الَّذینَ ظاهَرُوهُمْ مِنْ أَهْلِ الْکِتابِ مِنْ صَیاصیهِمْ وَ قَذَفَ فی قُلُوبِهِمُ الرُّعْبَ فَریقًا تَقْتُلُونَ وَ تَأْسِرُونَ   فَریقًا [أحزاب۲۶] </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۴ـ در مواجهه با قبیله بنى النَّضیر: هُوَ الَّذی أَخْرَجَ الَّذینَ کَفَرُوا مِنْ أَهْلِ الْکِتابِ مِنْ دِیارِهِمْ لأَوَّلِ الْحَشْرِ ما ظَنَنْتُمْ أَنْ یَخْرُجُوا وَ ظَنُّوا أَنَّهُمْ مانِعَتُهُمْ حُصُونُهُمْ مِنَ اللّهِ فَأَتاهُمُ اللّهُ مِنْ حَیْثُ لَمْ یَحْتَسِبُوا وَ قَذَفَ فی قُلُوبِهِمُ الرُّعْبَ یُخْرِبُونَ بُیُوتَهُمْ بِأَیْدیهِمْ وَ أَیْدِی الْمُؤْمِنینَ فَاعْتَبِرُوا یا أُولِی اْلأَبْصارِ [حشر۲] </a:t>
            </a:r>
          </a:p>
        </p:txBody>
      </p:sp>
    </p:spTree>
    <p:extLst>
      <p:ext uri="{BB962C8B-B14F-4D97-AF65-F5344CB8AC3E}">
        <p14:creationId xmlns:p14="http://schemas.microsoft.com/office/powerpoint/2010/main" val="172249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حَفَفْتَهُ بِجَبْرَئِیلَ وَ مِیکَائِیلَ وَ الْمُسَوِّمِینَ مِنْ مَلاَئِکَتِکَ‌</a:t>
            </a:r>
          </a:p>
        </p:txBody>
      </p:sp>
      <p:sp>
        <p:nvSpPr>
          <p:cNvPr id="3" name="Rectangle 2"/>
          <p:cNvSpPr/>
          <p:nvPr/>
        </p:nvSpPr>
        <p:spPr>
          <a:xfrm>
            <a:off x="2122664" y="2927117"/>
            <a:ext cx="7152967" cy="400110"/>
          </a:xfrm>
          <a:prstGeom prst="rect">
            <a:avLst/>
          </a:prstGeom>
        </p:spPr>
        <p:txBody>
          <a:bodyPr wrap="square">
            <a:spAutoFit/>
          </a:bodyPr>
          <a:lstStyle/>
          <a:p>
            <a:pPr algn="ctr" rtl="1"/>
            <a:r>
              <a:rPr lang="fa-IR" sz="2000" b="1" dirty="0">
                <a:cs typeface="B Lotus" panose="00000400000000000000" pitchFamily="2" charset="-78"/>
              </a:rPr>
              <a:t>و او را به جبرائیل و میکائیل و نشان داران از فرشتگانت احاطه کردی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8458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وَعَدْتَهُ أَنْ تُظْهِرَ دِینَهُ عَلَى الدِّینِ کُلِّهِ وَ لَوْ کَرِهَ الْمُشْرِکُونَ </a:t>
            </a:r>
          </a:p>
        </p:txBody>
      </p:sp>
      <p:sp>
        <p:nvSpPr>
          <p:cNvPr id="3" name="Rectangle 2"/>
          <p:cNvSpPr/>
          <p:nvPr/>
        </p:nvSpPr>
        <p:spPr>
          <a:xfrm>
            <a:off x="1915540" y="2939796"/>
            <a:ext cx="7528350" cy="400110"/>
          </a:xfrm>
          <a:prstGeom prst="rect">
            <a:avLst/>
          </a:prstGeom>
        </p:spPr>
        <p:txBody>
          <a:bodyPr wrap="square">
            <a:spAutoFit/>
          </a:bodyPr>
          <a:lstStyle/>
          <a:p>
            <a:pPr algn="ctr" rtl="1"/>
            <a:r>
              <a:rPr lang="fa-IR" sz="2000" b="1" dirty="0">
                <a:cs typeface="B Lotus" panose="00000400000000000000" pitchFamily="2" charset="-78"/>
              </a:rPr>
              <a:t>و به او وعده دادی که دینش را بر همه دینها پیروز گردانی گرچه مشرکان را خوش نیاید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2984487" y="1156506"/>
            <a:ext cx="5429319"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نکات کلی درباره رسول الله(ص)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8399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35" name="Picture 34">
            <a:hlinkClick r:id="rId4" action="ppaction://hlinksldjump"/>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4"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6" name="Rectangle 5"/>
          <p:cNvSpPr/>
          <p:nvPr/>
        </p:nvSpPr>
        <p:spPr>
          <a:xfrm>
            <a:off x="1747282" y="1210043"/>
            <a:ext cx="7884985" cy="1277850"/>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Calibri" panose="020F0502020204030204" pitchFamily="34" charset="0"/>
                <a:cs typeface="B Lotus" panose="00000400000000000000" pitchFamily="2" charset="-78"/>
              </a:rPr>
              <a:t>بر این اساس وقتی تفکر و دانسته های خود را در مقوله مهدویت به قرآن و اهل بیت(ع) عرضه می کنیم، درمی یابیم نگاه ما با قرآن و اهل بیت(ع) بسیار فاصله دارد..</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sp>
        <p:nvSpPr>
          <p:cNvPr id="7" name="Rectangle 6"/>
          <p:cNvSpPr/>
          <p:nvPr/>
        </p:nvSpPr>
        <p:spPr>
          <a:xfrm>
            <a:off x="1747282" y="2782377"/>
            <a:ext cx="7894020" cy="1673022"/>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Times New Roman" panose="02020603050405020304" pitchFamily="18" charset="0"/>
                <a:cs typeface="B Lotus" panose="00000400000000000000" pitchFamily="2" charset="-78"/>
              </a:rPr>
              <a:t>ما مهدویت را منحصر به آمدن امام زمان(عج) می دانیم، ولی قرآن و اهل بیت(ع) مهدویت را یک جریان فرا زمانی می دانند، که آمدن حضرت آدم(ع) تا رسول اکرم(ص) و امام‌زمان(عج) را در یک راستا معرفی می نمایند و مهدویت را اصلی ترین برنامه خداوند در آسمانها و زمین معرفی کرده اند. </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7348" y="1777892"/>
            <a:ext cx="1853381" cy="2172032"/>
          </a:xfrm>
          <a:prstGeom prst="rect">
            <a:avLst/>
          </a:prstGeom>
        </p:spPr>
      </p:pic>
    </p:spTree>
    <p:extLst>
      <p:ext uri="{BB962C8B-B14F-4D97-AF65-F5344CB8AC3E}">
        <p14:creationId xmlns:p14="http://schemas.microsoft.com/office/powerpoint/2010/main" val="13975503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right)">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ذَلِکَ بَعْدَ أَنْ بَوَّأْتَهُ مُبَوَّأَ صِدْقٍ مِنْ أَهْلِهِ‌</a:t>
            </a:r>
          </a:p>
        </p:txBody>
      </p:sp>
      <p:sp>
        <p:nvSpPr>
          <p:cNvPr id="3" name="Rectangle 2"/>
          <p:cNvSpPr/>
          <p:nvPr/>
        </p:nvSpPr>
        <p:spPr>
          <a:xfrm>
            <a:off x="1934971" y="2585853"/>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این کار پس از آن بود که در جایگاه </a:t>
            </a:r>
            <a:r>
              <a:rPr lang="fa-IR" sz="2000" b="1" dirty="0" smtClean="0">
                <a:cs typeface="B Lotus" panose="00000400000000000000" pitchFamily="2" charset="-78"/>
              </a:rPr>
              <a:t>صدق </a:t>
            </a:r>
            <a:r>
              <a:rPr lang="fa-IR" sz="2000" b="1" dirty="0">
                <a:cs typeface="B Lotus" panose="00000400000000000000" pitchFamily="2" charset="-78"/>
              </a:rPr>
              <a:t>از اهلش جایش </a:t>
            </a:r>
            <a:r>
              <a:rPr lang="fa-IR" sz="2000" b="1" dirty="0" smtClean="0">
                <a:cs typeface="B Lotus" panose="00000400000000000000" pitchFamily="2" charset="-78"/>
              </a:rPr>
              <a:t>دادی</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4" name="Rectangle 13"/>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2437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جَعَلْتَ لَهُ وَ لَهُمْ أَوَّلَ بَیْتٍ وُضِعَ لِلنَّاسِ لَلَّذِی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بِبَکَّةَ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مُبَارَکاً وَ هُدًى لِلْعَالَمِینَ‌</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درباره او و اهل بیتش [این آیه را] قرار دادی که: اولین خانه‌ای [از لحاظ زمانی و رتبه] که براى مردم قرار داده شد و وسیله هدایت عالمیان شد، در سرزمین بکّه‌ی مبارک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إِنَّ أَوَّلَ بَیْتٍ وُضِعَ لِلنّاسِ لَلَّذی بِبَکَّةَ مُبارَکًا وَ هُدًى لِلْعالَمینَ [آل‌عمران۹۶</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
        <p:nvSpPr>
          <p:cNvPr id="15" name="Rectangle 14"/>
          <p:cNvSpPr/>
          <p:nvPr/>
        </p:nvSpPr>
        <p:spPr>
          <a:xfrm>
            <a:off x="1747279" y="4541807"/>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اولین خاکی که از آب بیرون آمد و به خشکی تبدیل شد خاکی است در کنار کعبه به نام«حطیم» که امام زمان(عج) روی آن می ایستند و اعلام ظهور می کنند </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
        <p:nvSpPr>
          <p:cNvPr id="16" name="Rectangle 15"/>
          <p:cNvSpPr/>
          <p:nvPr/>
        </p:nvSpPr>
        <p:spPr>
          <a:xfrm>
            <a:off x="1747279" y="5464799"/>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خانه کعبه اولین بار توسط حضرت آدم(ع) ساخته شد، برای ظهور آخرین ولی الهی در جریان مهدویت، زیرا کعبه مثالی از امام است...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41256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فِیهِ آیَاتٌ بَیِّنَاتٌ مَقَامُ إِبْرَاهِیمَ وَ مَنْ دَخَلَهُ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کَانَ آمِناً</a:t>
            </a:r>
            <a:endPar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درباره او و اهل بیتش [این آیه را] قرار دادی که: اولین خانه‌ای [از لحاظ زمانی و رتبه] که براى مردم قرار داده شد و وسیله هدایت عالمیان شد، در سرزمین بکّه‌ی مبارک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إِنَّ أَوَّلَ بَیْتٍ وُضِعَ لِلنّاسِ لَلَّذی بِبَکَّةَ مُبارَکًا وَ هُدًى لِلْعالَمینَ [آل‌عمران۹۶</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
        <p:nvSpPr>
          <p:cNvPr id="15" name="Rectangle 14"/>
          <p:cNvSpPr/>
          <p:nvPr/>
        </p:nvSpPr>
        <p:spPr>
          <a:xfrm>
            <a:off x="1747282" y="4661790"/>
            <a:ext cx="7903733" cy="400110"/>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کعبه و مناسک حج آیات بسیاری از مهدویت قرار داده شده است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
        <p:nvSpPr>
          <p:cNvPr id="16" name="Rectangle 15"/>
          <p:cNvSpPr/>
          <p:nvPr/>
        </p:nvSpPr>
        <p:spPr>
          <a:xfrm>
            <a:off x="1731142" y="5227620"/>
            <a:ext cx="7903733" cy="400110"/>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به همین دلیل در دعای ندبه که جریان مهدویت است به آن اشاره شده است</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7825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قُلْتَ إِنَّمَا یُرِیدُ اللَّهُ لِیُذْهِبَ عَنْکُمُ الرِّجْسَ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أَهْلَ الْبَیْتِ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یُطَهِّرَکُمْ تَطْهِیراً</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در حق آنان فرمودی: جز این نیست که خدا اراده فرموده، پلیدی را از شما خانواده ببرد، و شما را پاک گرداند، پاک کردنی شایسته</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قَرْنَ فی بُیُوتِکُنَّ وَ لا تَبَرَّجْنَ تَبَرُّجَ الْجاهِلِیَّةِ اْلأُولى وَ أَقِمْنَ الصَّلاةَ وَ آتینَ الزَّکاةَ وَ أَطِعْنَ اللّهَ وَ رَسُولَهُ إِنَّما یُریدُ اللّهُ لِیُذْهِبَ عَنْکُمُ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الرِّجْسَ أَهْلَ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الْبَیْتِ وَ یُطَهِّرَکُمْ تَطْهیرًا [أحزاب۳۳]</a:t>
            </a:r>
          </a:p>
        </p:txBody>
      </p:sp>
    </p:spTree>
    <p:extLst>
      <p:ext uri="{BB962C8B-B14F-4D97-AF65-F5344CB8AC3E}">
        <p14:creationId xmlns:p14="http://schemas.microsoft.com/office/powerpoint/2010/main" val="3202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قُلْتَ إِنَّمَا یُرِیدُ اللَّهُ لِیُذْهِبَ عَنْکُمُ الرِّجْسَ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أَهْلَ الْبَیْتِ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یُطَهِّرَکُمْ تَطْهِیراً</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در حق آنان فرمودی: جز این نیست که خدا اراده فرموده، پلیدی را از شما خانواده ببرد، و شما را پاک گرداند، پاک کردنی شایسته</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وَ قَرْنَ فی بُیُوتِکُنَّ وَ لا تَبَرَّجْنَ تَبَرُّجَ الْجاهِلِیَّةِ اْلأُولى وَ أَقِمْنَ الصَّلاةَ وَ آتینَ الزَّکاةَ وَ أَطِعْنَ اللّهَ وَ رَسُولَهُ إِنَّما یُریدُ اللّهُ لِیُذْهِبَ عَنْکُمُ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الرِّجْسَ أَهْلَ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الْبَیْتِ وَ یُطَهِّرَکُمْ تَطْهیرًا [أحزاب۳۳]</a:t>
            </a:r>
          </a:p>
        </p:txBody>
      </p:sp>
      <p:sp>
        <p:nvSpPr>
          <p:cNvPr id="15" name="Rectangle 14"/>
          <p:cNvSpPr/>
          <p:nvPr/>
        </p:nvSpPr>
        <p:spPr>
          <a:xfrm>
            <a:off x="1747282" y="4934298"/>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اهل بیت (ع) که جریان مهدویت را امامت می کنند خداوند اراده کرد همه رجس ها و آلودگی ها را از حریم آنها بردارد و حریم آنها را تطهیر کند و الا خود ایشان از قبل از ولادت از همه رجس ها و آلودگیها مبرّا بودند...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40176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ثُمَّ جَعَلْتَ أَجْرَ مُحَمَّدٍ صَلَوَاتُکَ عَلَیْهِ وَ آلِهِ مَوَدَّتَهُمْ فِی کِتَابِکَ‌</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سپس </a:t>
            </a:r>
            <a:r>
              <a:rPr lang="fa-IR" sz="2000" b="1" dirty="0" smtClean="0">
                <a:cs typeface="B Lotus" panose="00000400000000000000" pitchFamily="2" charset="-78"/>
              </a:rPr>
              <a:t>اجر رسالت سیدمان رسول الله (ص) را </a:t>
            </a:r>
            <a:r>
              <a:rPr lang="fa-IR" sz="2000" b="1" dirty="0">
                <a:cs typeface="B Lotus" panose="00000400000000000000" pitchFamily="2" charset="-78"/>
              </a:rPr>
              <a:t>در قرآنت مودّت اهل بیت او قرار دادی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ذلِکَ الَّذی یُبَشِّرُ اللّهُ عِبادَهُ الَّذینَ آمَنُوا وَ عَمِلُوا الصّالِحاتِ قُلْ لا أَسْئَلُکُمْ عَلَیْهِ أَجْرًا إِلاَّ الْمَوَدَّةَ فِی الْقُرْبى وَ مَنْ یَقْتَرِفْ حَسَنَةً نَزِدْ لَهُ فیها حُسْنًا إِنَّ اللّهَ غَفُورٌ شَکُورٌ [شوری۲۳]</a:t>
            </a:r>
          </a:p>
        </p:txBody>
      </p:sp>
      <p:sp>
        <p:nvSpPr>
          <p:cNvPr id="15" name="Rectangle 14"/>
          <p:cNvSpPr/>
          <p:nvPr/>
        </p:nvSpPr>
        <p:spPr>
          <a:xfrm>
            <a:off x="1747282" y="4934298"/>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خداوند اجر رسالت آقا رسول الله (ص) را مودت اهل بیت (ع) قرار داد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مودت = آنگونه که ایشان دوست دارند با ایشان رفتار کردن</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که در ادامه دعا مودت در قبال اهل بیت(ع) و جریان مهدویت مطرح می شود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79959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قُلْتَ مَا سَأَلْتُکُمْ مِنْ أَجْرٍ فَهُوَ لَکُمْ‌</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فرمودی: آنچه به عنوان پاداش از شما خواستم، آن هم به سود شماست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4" name="Rectangle 13"/>
          <p:cNvSpPr/>
          <p:nvPr/>
        </p:nvSpPr>
        <p:spPr>
          <a:xfrm>
            <a:off x="1747282" y="3938715"/>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قُلْ ما سَأَلْتُکُمْ مِنْ أَجْرٍ فَهُوَ لَکُمْ إِنْ أَجْرِیَ إِلاّ عَلَى اللّهِ وَ هُوَ عَلى کُلِّ شَیْ‌ءٍ شَهیدٌ [سبإ۴۷]</a:t>
            </a:r>
          </a:p>
        </p:txBody>
      </p:sp>
      <p:sp>
        <p:nvSpPr>
          <p:cNvPr id="15" name="Rectangle 14"/>
          <p:cNvSpPr/>
          <p:nvPr/>
        </p:nvSpPr>
        <p:spPr>
          <a:xfrm>
            <a:off x="1747282" y="4934298"/>
            <a:ext cx="7903733" cy="400110"/>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حقیقت اجر رسالت رسول الله(ص) به خود ما بر می گردد</a:t>
            </a:r>
          </a:p>
        </p:txBody>
      </p:sp>
    </p:spTree>
    <p:extLst>
      <p:ext uri="{BB962C8B-B14F-4D97-AF65-F5344CB8AC3E}">
        <p14:creationId xmlns:p14="http://schemas.microsoft.com/office/powerpoint/2010/main" val="422644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قُلْتَ مَا أَسْئَلُکُمْ عَلَیْهِ مِنْ أَجْرٍ إِلاَّ مَنْ شَاءَ أَنْ یَتَّخِذَ إِلَى رَبِّهِ سَبِیلاً</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فرمودی: </a:t>
            </a:r>
            <a:r>
              <a:rPr lang="fa-IR" sz="2000" b="1" dirty="0" smtClean="0">
                <a:cs typeface="B Lotus" panose="00000400000000000000" pitchFamily="2" charset="-78"/>
              </a:rPr>
              <a:t>از شما در خواست اجری بر رسالتم ندارم، الا کسی که می خواهد در مسیر بسوی رب قدم بگذارد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5" name="Rectangle 14"/>
          <p:cNvSpPr/>
          <p:nvPr/>
        </p:nvSpPr>
        <p:spPr>
          <a:xfrm>
            <a:off x="1934971" y="4012797"/>
            <a:ext cx="7903733" cy="1323439"/>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بر اساس آیه 57 فرقان، مودت در قبال اهل بیت(ع) علاوه بر اینکه اجر رسالت رسول الله (ص) است، پا نهادن در مسیر بسوی ربّ نیز هست</a:t>
            </a:r>
          </a:p>
          <a:p>
            <a:pPr algn="ctr"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قُلْ ما أَسْئَلُکُمْ عَلَیْهِ مِنْ أَجْرٍ إِلاّ مَنْ شاءَ أَنْ یَتَّخِذَ إِلى رَبِّهِ سَبیلاً [فرقان۵۷]</a:t>
            </a:r>
          </a:p>
        </p:txBody>
      </p:sp>
    </p:spTree>
    <p:extLst>
      <p:ext uri="{BB962C8B-B14F-4D97-AF65-F5344CB8AC3E}">
        <p14:creationId xmlns:p14="http://schemas.microsoft.com/office/powerpoint/2010/main" val="19251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فَکَانُوا هُمُ السَّبِیلَ إِلَیْکَ   </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smtClean="0">
                <a:cs typeface="B Lotus" panose="00000400000000000000" pitchFamily="2" charset="-78"/>
              </a:rPr>
              <a:t>پس اهل بیت(ع) همان سبیل (مسیر) بسوی تو هستند </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5" name="Rectangle 14"/>
          <p:cNvSpPr/>
          <p:nvPr/>
        </p:nvSpPr>
        <p:spPr>
          <a:xfrm>
            <a:off x="1934971" y="4012797"/>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پس معلوم می شود مودت در قبال اهل بیت (ع) یعنی قدم گذاشتن در سبیل مهدویت</a:t>
            </a:r>
          </a:p>
          <a:p>
            <a:pPr algn="ctr"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قُلْ ما أَسْئَلُکُمْ عَلَیْهِ مِنْ أَجْرٍ إِلاّ مَنْ شاءَ أَنْ یَتَّخِذَ إِلى رَبِّهِ سَبیلاً [فرقان۵۷]</a:t>
            </a:r>
          </a:p>
        </p:txBody>
      </p:sp>
      <p:sp>
        <p:nvSpPr>
          <p:cNvPr id="14" name="Rectangle 13"/>
          <p:cNvSpPr/>
          <p:nvPr/>
        </p:nvSpPr>
        <p:spPr>
          <a:xfrm>
            <a:off x="1835768" y="5390239"/>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دلیل اینکه ما در جریان مهدویت وارد نشده ایم و نمی توانسته ایم در ظهور مولایمان خاصیت داشته باشیم این است که صرفا در قبال اهل بیت(ع) آنگونه که دوست داریم رفتار می کنیم نه آنگونه که ایشان دوست دارند، لذا مانند اولیاء الهی نمی توانسته ایم در این جریان پا بگذاریم</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04483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الْمَسْلَکَ إِلَى رِضْوَانِکَ</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smtClean="0">
                <a:cs typeface="B Lotus" panose="00000400000000000000" pitchFamily="2" charset="-78"/>
              </a:rPr>
              <a:t>و شما همان مسیر سلوک بسوی رضوان الهی هستید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94274"/>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نعماتی درباره اهل بیت(ع) در جریان مهدویت</a:t>
            </a:r>
            <a:endParaRPr lang="en-US" sz="2400" dirty="0">
              <a:solidFill>
                <a:schemeClr val="accent1">
                  <a:lumMod val="50000"/>
                </a:schemeClr>
              </a:solidFill>
            </a:endParaRPr>
          </a:p>
        </p:txBody>
      </p:sp>
      <p:sp>
        <p:nvSpPr>
          <p:cNvPr id="15" name="Rectangle 14"/>
          <p:cNvSpPr/>
          <p:nvPr/>
        </p:nvSpPr>
        <p:spPr>
          <a:xfrm>
            <a:off x="1934971" y="4012797"/>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اهل بیت(ع) صرفا هادی و راه بلد سلوک الی الله نیستند بلکه خودشان مسیر بسوی خداوند هستند و ولایتشان همان سبیل و صراط مستقیم است که ابتدا به سرزمین ظهور و در انتها به بهشت های نهایی ختم می شود...</a:t>
            </a:r>
          </a:p>
        </p:txBody>
      </p:sp>
      <p:sp>
        <p:nvSpPr>
          <p:cNvPr id="14" name="Rectangle 13"/>
          <p:cNvSpPr/>
          <p:nvPr/>
        </p:nvSpPr>
        <p:spPr>
          <a:xfrm>
            <a:off x="1835768" y="5390239"/>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لذا کسانی که ولایت اهل بیت(ع) را قبول نکنند و سپس مطابق میل ایشان رفتار نکنند نمی توانند در مسیر بسوی رب قدم بردارند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45901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35" name="Picture 34">
            <a:hlinkClick r:id="rId4" action="ppaction://hlinksldjump"/>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4"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6" name="Rectangle 5"/>
          <p:cNvSpPr/>
          <p:nvPr/>
        </p:nvSpPr>
        <p:spPr>
          <a:xfrm>
            <a:off x="1747282" y="1279608"/>
            <a:ext cx="7696164" cy="1277850"/>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Calibri" panose="020F0502020204030204" pitchFamily="34" charset="0"/>
                <a:cs typeface="B Lotus" panose="00000400000000000000" pitchFamily="2" charset="-78"/>
              </a:rPr>
              <a:t>قرآن کریم و اهل بیت(ع) آمدن همه انبیاء و مرسولاتی که آنها در قالب معجزات به دنیا آورده اند را برای مهدویت می دانند، در حالی که ما بزرگترین معجزات الههی را برای هدایت عده ای کوته اندیش لجوج و کافر تلقی می کنیم...</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sp>
        <p:nvSpPr>
          <p:cNvPr id="8" name="Rectangle 7"/>
          <p:cNvSpPr/>
          <p:nvPr/>
        </p:nvSpPr>
        <p:spPr>
          <a:xfrm>
            <a:off x="1747282" y="2793922"/>
            <a:ext cx="7837512" cy="1673022"/>
          </a:xfrm>
          <a:prstGeom prst="rect">
            <a:avLst/>
          </a:prstGeom>
        </p:spPr>
        <p:txBody>
          <a:bodyPr wrap="square">
            <a:spAutoFit/>
          </a:bodyPr>
          <a:lstStyle/>
          <a:p>
            <a:pPr algn="just" rtl="1">
              <a:lnSpc>
                <a:spcPct val="107000"/>
              </a:lnSpc>
              <a:spcAft>
                <a:spcPts val="800"/>
              </a:spcAft>
            </a:pPr>
            <a:r>
              <a:rPr lang="fa-IR" sz="2400" dirty="0" smtClean="0">
                <a:latin typeface="Times New Roman" panose="02020603050405020304" pitchFamily="18" charset="0"/>
                <a:ea typeface="Calibri" panose="020F0502020204030204" pitchFamily="34" charset="0"/>
                <a:cs typeface="B Lotus" panose="00000400000000000000" pitchFamily="2" charset="-78"/>
              </a:rPr>
              <a:t>لذا دعای ندبه یکی از زیباترین و دقیق ترین ادعیه ای است، که امام صادق علیه السلام حدود 150 سال قبل  از میلاد امام زمان(عج)، عالی ترین معارف مهدویت را در قالب یک نقشه راه بسیار منسجم و راهبردی به شیعیان و بشریت تقدیم کرده اند..</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7348" y="1777892"/>
            <a:ext cx="1853381" cy="2172032"/>
          </a:xfrm>
          <a:prstGeom prst="rect">
            <a:avLst/>
          </a:prstGeom>
        </p:spPr>
      </p:pic>
    </p:spTree>
    <p:extLst>
      <p:ext uri="{BB962C8B-B14F-4D97-AF65-F5344CB8AC3E}">
        <p14:creationId xmlns:p14="http://schemas.microsoft.com/office/powerpoint/2010/main" val="235436725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right)">
                                      <p:cBhvr>
                                        <p:cTn id="1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747282" y="1992172"/>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فَلَمَّا انْقَضَتْ أَیَّامُهُ أَقَامَ وَلِیَّهُ عَلِیَّ بْنَ أَبِی طَالِبٍ صَلَوَاتُکَ عَلَیْهِمَا وَ آلِهِمَا هَادِیاً إِذْ کَانَ هُوَ الْمُنْذِرَ وَ لِکُلِّ قَوْمٍ هَادٍ</a:t>
            </a:r>
          </a:p>
        </p:txBody>
      </p:sp>
      <p:sp>
        <p:nvSpPr>
          <p:cNvPr id="3" name="Rectangle 2"/>
          <p:cNvSpPr/>
          <p:nvPr/>
        </p:nvSpPr>
        <p:spPr>
          <a:xfrm>
            <a:off x="1934971" y="2635355"/>
            <a:ext cx="7528350" cy="1323439"/>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هنگامى که دوران عمر پیغمبرت سپرى گشت، </a:t>
            </a:r>
            <a:r>
              <a:rPr lang="fa-IR" sz="2000" b="1" dirty="0" smtClean="0">
                <a:cs typeface="B Lotus" panose="00000400000000000000" pitchFamily="2" charset="-78"/>
              </a:rPr>
              <a:t>ولی از جانب خدا، </a:t>
            </a:r>
            <a:r>
              <a:rPr lang="fa-IR" sz="2000" b="1" dirty="0">
                <a:cs typeface="B Lotus" panose="00000400000000000000" pitchFamily="2" charset="-78"/>
              </a:rPr>
              <a:t>علی بن ابیطالب </a:t>
            </a:r>
            <a:r>
              <a:rPr lang="fa-IR" sz="2000" b="1" dirty="0" smtClean="0">
                <a:cs typeface="B Lotus" panose="00000400000000000000" pitchFamily="2" charset="-78"/>
              </a:rPr>
              <a:t>(صلوات </a:t>
            </a:r>
            <a:r>
              <a:rPr lang="fa-IR" sz="2000" b="1" dirty="0">
                <a:cs typeface="B Lotus" panose="00000400000000000000" pitchFamily="2" charset="-78"/>
              </a:rPr>
              <a:t>تو بر آن دو و خاندانشان باد) را، برای راهنمایی برگماشت، چرا که </a:t>
            </a:r>
            <a:r>
              <a:rPr lang="fa-IR" sz="2000" b="1" dirty="0" smtClean="0">
                <a:cs typeface="B Lotus" panose="00000400000000000000" pitchFamily="2" charset="-78"/>
              </a:rPr>
              <a:t>رسول خدا(ص) انذار دهنده بود، </a:t>
            </a:r>
            <a:r>
              <a:rPr lang="fa-IR" sz="2000" b="1" dirty="0">
                <a:cs typeface="B Lotus" panose="00000400000000000000" pitchFamily="2" charset="-78"/>
              </a:rPr>
              <a:t>و برای هر قومی </a:t>
            </a:r>
            <a:r>
              <a:rPr lang="fa-IR" sz="2000" b="1" dirty="0" smtClean="0">
                <a:cs typeface="B Lotus" panose="00000400000000000000" pitchFamily="2" charset="-78"/>
              </a:rPr>
              <a:t>هدایت کننده ای نیز بوده است</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4298441"/>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رجوع به فراز ۲۹۰ از خطبه غدیریه.</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ـ وَ یَقُولُ الَّذینَ کَفَرُوا لَوْ لا أُنْزِلَ عَلَیْهِ آیَةٌ مِنْ رَبِّه إِنَّما أَنْتَ مُنْذِرٌ وَ لِکُلِّ قَوْمٍ هادٍ [رعد۷]</a:t>
            </a:r>
          </a:p>
        </p:txBody>
      </p:sp>
      <p:sp>
        <p:nvSpPr>
          <p:cNvPr id="16" name="Rectangle 15"/>
          <p:cNvSpPr/>
          <p:nvPr/>
        </p:nvSpPr>
        <p:spPr>
          <a:xfrm>
            <a:off x="2077518" y="5345974"/>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انقضت ایامه: یعنی در جریان مهدویت هر کدام از اولیاء الهی اجلی دارند و طبق آن فرصت دارند و وقتی فرصتشان به پایان می رسد این جریان توسط ولیّ بعدی جلو برده می شود </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37324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فَقَالَ وَ الْمَلَأُ أَمَامَهُ مَنْ کُنْتُ مَوْلاَهُ فَعَلِیٌّ مَوْلاَهُ‌</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پس ‌در حالی که انبوهی از مردم در برابرش بودند فرمود: هر کس که من </a:t>
            </a:r>
            <a:r>
              <a:rPr lang="fa-IR" sz="2000" b="1" dirty="0" smtClean="0">
                <a:cs typeface="B Lotus" panose="00000400000000000000" pitchFamily="2" charset="-78"/>
              </a:rPr>
              <a:t>مولای </a:t>
            </a:r>
            <a:r>
              <a:rPr lang="fa-IR" sz="2000" b="1" dirty="0">
                <a:cs typeface="B Lotus" panose="00000400000000000000" pitchFamily="2" charset="-78"/>
              </a:rPr>
              <a:t>او هستم، پس على هم مولاى اوست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4298441"/>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رسول‌الله ص این مطلب را در فراز ۱۸۰ از خطبه غدیریه فرمودند.</a:t>
            </a:r>
          </a:p>
        </p:txBody>
      </p:sp>
    </p:spTree>
    <p:extLst>
      <p:ext uri="{BB962C8B-B14F-4D97-AF65-F5344CB8AC3E}">
        <p14:creationId xmlns:p14="http://schemas.microsoft.com/office/powerpoint/2010/main" val="4040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اللَّهُمَّ وَالِ مَنْ وَالاَهُ وَ عَادِ مَنْ عَادَاهُ</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خدایا دوست بدار هر که على را دوست بدارد و دشمن بدار هر که على را دشمن بدارد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4298441"/>
            <a:ext cx="7903733" cy="400110"/>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رسول‌الله ص این مطلب را در فراز ۱۸۰ از خطبه غدیریه فرمودند.</a:t>
            </a:r>
          </a:p>
        </p:txBody>
      </p:sp>
    </p:spTree>
    <p:extLst>
      <p:ext uri="{BB962C8B-B14F-4D97-AF65-F5344CB8AC3E}">
        <p14:creationId xmlns:p14="http://schemas.microsoft.com/office/powerpoint/2010/main" val="29404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انْصُرْ مَنْ نَصَرَهُ وَ اخْذُلْ مَنْ خَذَلَهُ‌</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یارى کن هر که او را یارى کند و خوار ساز هر که او را خوار سازد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4298441"/>
            <a:ext cx="7903733" cy="707886"/>
          </a:xfrm>
          <a:prstGeom prst="rect">
            <a:avLst/>
          </a:prstGeom>
        </p:spPr>
        <p:txBody>
          <a:bodyPr wrap="square">
            <a:spAutoFit/>
          </a:bodyPr>
          <a:lstStyle/>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رسول‌الله ص «اللَّهُمَّ وَالِ مَنْ وَالاَهُ وَ عَادِ مَنْ عَادَاهُ» را در فراز ۲۰۴ و ۲۰۵ از خطبه غدیریه فرمودند.</a:t>
            </a:r>
          </a:p>
        </p:txBody>
      </p:sp>
    </p:spTree>
    <p:extLst>
      <p:ext uri="{BB962C8B-B14F-4D97-AF65-F5344CB8AC3E}">
        <p14:creationId xmlns:p14="http://schemas.microsoft.com/office/powerpoint/2010/main" val="17035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قَالَ مَنْ کُنْتُ أَنَا نَبِیَّهُ فَعَلِیٌّ أَمِیرُهُ</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باز فرمود: هر کس من پیغمبر او هستم پس على (ع) امیر و </a:t>
            </a:r>
            <a:r>
              <a:rPr lang="fa-IR" sz="2000" b="1" dirty="0" smtClean="0">
                <a:cs typeface="B Lotus" panose="00000400000000000000" pitchFamily="2" charset="-78"/>
              </a:rPr>
              <a:t>امارت کننده اوست</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420597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قَالَ أَنَا وَ عَلِیٌّ مِنْ شَجَرَةٍ وَاحِدَةٍ وَ سَائِرُ النَّاسِ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شَجَرٍ شَتَّى‌</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باز فرمود: من و علی از یک درخت هستیم، و سایر مردم از درختهای گوناگونند،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5684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أَحَلَّهُ مَحَلَّ هَارُونَ مِنْ مُوسَى فَقَالَ لَهُ أَنْتَ مِنِّی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ِمَنْزِلَةِ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هَارُونَ مِنْ مُوسَى إِلاَّ أَنَّهُ لاَ نَبِیَّ بَعْدِی‌</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جایگاه او را نسبت به خود همچون جایگاه هارون به موسی قرار داد، و به او فرمود: تو نسبت به من به منزله هارون نسبت به موسایی، </a:t>
            </a:r>
            <a:r>
              <a:rPr lang="fa-IR" sz="2000" b="1" dirty="0" smtClean="0">
                <a:cs typeface="B Lotus" panose="00000400000000000000" pitchFamily="2" charset="-78"/>
              </a:rPr>
              <a:t>جز </a:t>
            </a:r>
            <a:r>
              <a:rPr lang="fa-IR" sz="2000" b="1" dirty="0">
                <a:cs typeface="B Lotus" panose="00000400000000000000" pitchFamily="2" charset="-78"/>
              </a:rPr>
              <a:t>اینکه پس از من پیامبری نیست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2554545"/>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ماجرای موسی و هارون آیاتی وجود دارد:</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1- هارون زبان گویای موسی (ع) در مواجهه با دشمنان بود</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2- هارون وزیر و نبی بعد از موسی(ع) بود</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3- هارون در غیاب موسی(ع) مستضعف شد تا جایی که می خواستند او را بکشند</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4- مردم هارون را تنها گذاشتند و از او تبعیت نکردند</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5- توان هایی که موسی(ع) از جانب خدا داشت هارون نیز بهره داشت</a:t>
            </a:r>
          </a:p>
          <a:p>
            <a:pPr algn="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هارون شبیه ترین اوصیاء به امیرالمومنین(ع) بود و فرزندان هارون نیز اسامی شبیه به اسامی حسینین(ع) داشتند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6516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زَوَّجَهُ ابْنَتَهُ سَیِّدَةَ نِسَاءِ الْعَالَمِینَ </a:t>
            </a:r>
          </a:p>
        </p:txBody>
      </p:sp>
      <p:sp>
        <p:nvSpPr>
          <p:cNvPr id="3" name="Rectangle 2"/>
          <p:cNvSpPr/>
          <p:nvPr/>
        </p:nvSpPr>
        <p:spPr>
          <a:xfrm>
            <a:off x="1934971" y="2635355"/>
            <a:ext cx="7528350" cy="707886"/>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دخترش </a:t>
            </a:r>
            <a:r>
              <a:rPr lang="fa-IR" sz="2000" b="1" dirty="0" smtClean="0">
                <a:cs typeface="B Lotus" panose="00000400000000000000" pitchFamily="2" charset="-78"/>
              </a:rPr>
              <a:t>سیده زنان جهانیان </a:t>
            </a:r>
            <a:r>
              <a:rPr lang="fa-IR" sz="2000" b="1" dirty="0">
                <a:cs typeface="B Lotus" panose="00000400000000000000" pitchFamily="2" charset="-78"/>
              </a:rPr>
              <a:t>را به همسری او در </a:t>
            </a:r>
            <a:r>
              <a:rPr lang="fa-IR" sz="2000" b="1" dirty="0" smtClean="0">
                <a:cs typeface="B Lotus" panose="00000400000000000000" pitchFamily="2" charset="-78"/>
              </a:rPr>
              <a:t>آورد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560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أَحَلَّ لَهُ مِنْ مَسْجِدِهِ مَا حَلَّ لَهُ وَ سَدَّ الْأَبْوَابَ إِلاَّ بَابَهُ</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و از مسجدش </a:t>
            </a:r>
            <a:r>
              <a:rPr lang="fa-IR" sz="2000" b="1" dirty="0" smtClean="0">
                <a:cs typeface="B Lotus" panose="00000400000000000000" pitchFamily="2" charset="-78"/>
              </a:rPr>
              <a:t>آنچه برای زخودش حلال بود را برای </a:t>
            </a:r>
            <a:r>
              <a:rPr lang="fa-IR" sz="2000" b="1" dirty="0">
                <a:cs typeface="B Lotus" panose="00000400000000000000" pitchFamily="2" charset="-78"/>
              </a:rPr>
              <a:t>او حلال کرد، </a:t>
            </a:r>
            <a:r>
              <a:rPr lang="fa-IR" sz="2000" b="1" dirty="0" smtClean="0">
                <a:cs typeface="B Lotus" panose="00000400000000000000" pitchFamily="2" charset="-78"/>
              </a:rPr>
              <a:t>و </a:t>
            </a:r>
            <a:r>
              <a:rPr lang="fa-IR" sz="2000" b="1" dirty="0">
                <a:cs typeface="B Lotus" panose="00000400000000000000" pitchFamily="2" charset="-78"/>
              </a:rPr>
              <a:t>همه درهایی را که به مسجد باز می‌شد </a:t>
            </a:r>
            <a:r>
              <a:rPr lang="fa-IR" sz="2000" b="1" dirty="0" smtClean="0">
                <a:cs typeface="B Lotus" panose="00000400000000000000" pitchFamily="2" charset="-78"/>
              </a:rPr>
              <a:t>را بست </a:t>
            </a:r>
            <a:r>
              <a:rPr lang="fa-IR" sz="2000" b="1" dirty="0">
                <a:cs typeface="B Lotus" panose="00000400000000000000" pitchFamily="2" charset="-78"/>
              </a:rPr>
              <a:t>مگر در خانه او </a:t>
            </a:r>
            <a:r>
              <a:rPr lang="fa-IR" sz="2000" b="1" dirty="0" smtClean="0">
                <a:cs typeface="B Lotus" panose="00000400000000000000" pitchFamily="2" charset="-78"/>
              </a:rPr>
              <a:t>را</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3900234"/>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آقا رسول الله(ص) نه تنها درب های مسجد النبی(ص) بلکه همه درب های آسمان را بروی همه عالمیان بستند مگر درب ولایت امیرالمومنین(ع)</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5324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934971" y="1987932"/>
            <a:ext cx="7903732" cy="830997"/>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ثُمَّ أَوْدَعَهُ عِلْمَهُ وَ حِکْمَتَهُ فَقَالَ أَنَا مَدِینَةُ الْعِلْمِ وَ عَلِیٌّ بَابُهَا فَمَنْ أَرَادَ الْمَدِینَةَ وَ الْحِکْمَةَ فَلْیَأْتِهَا مِنْ بَابِهَا</a:t>
            </a:r>
          </a:p>
        </p:txBody>
      </p:sp>
      <p:sp>
        <p:nvSpPr>
          <p:cNvPr id="3" name="Rectangle 2"/>
          <p:cNvSpPr/>
          <p:nvPr/>
        </p:nvSpPr>
        <p:spPr>
          <a:xfrm>
            <a:off x="1934971" y="2635355"/>
            <a:ext cx="7528350" cy="1015663"/>
          </a:xfrm>
          <a:prstGeom prst="rect">
            <a:avLst/>
          </a:prstGeom>
        </p:spPr>
        <p:txBody>
          <a:bodyPr wrap="square">
            <a:spAutoFit/>
          </a:bodyPr>
          <a:lstStyle/>
          <a:p>
            <a:pPr algn="ctr" rtl="1"/>
            <a:endParaRPr lang="fa-IR" sz="2000" b="1" dirty="0">
              <a:cs typeface="B Lotus" panose="00000400000000000000" pitchFamily="2" charset="-78"/>
            </a:endParaRPr>
          </a:p>
          <a:p>
            <a:pPr algn="ctr" rtl="1"/>
            <a:r>
              <a:rPr lang="fa-IR" sz="2000" b="1" dirty="0">
                <a:cs typeface="B Lotus" panose="00000400000000000000" pitchFamily="2" charset="-78"/>
              </a:rPr>
              <a:t>آنگاه علم و حکمتش را به او سپرد، و فرمود: من شهر علمم و علی دربِ آن شهر است، پس هر که اراده شهر علم و حکمت کند، باید از در آن وارد شود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3900234"/>
            <a:ext cx="7903733" cy="2554545"/>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آقا رسول الله(ص) نه تنها درب های مسجد النبی(ص) بلکه همه درب های آسمان را بروی همه عالمیان بستند مگر درب ولایت امیرالمومنین(ع)</a:t>
            </a:r>
          </a:p>
          <a:p>
            <a:pPr algn="ctr"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لذا اگر کسی به دنبال علم(توان های خدایی) و حکمت (حکم همه جانبه از جانب خدا) است باید از باب ولایت امیرالمومنین (ع) وارد شود</a:t>
            </a:r>
          </a:p>
          <a:p>
            <a:pPr algn="ctr"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به بنی اسرائیل گفته شد: از این باب به این شهر وارد شوید، اما آنها قبول نکردند</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 </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وادخلوا الباب سجدا... 58 بقره</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6061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31" y="1984596"/>
            <a:ext cx="6091756" cy="487340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1247" b="12771"/>
          <a:stretch/>
        </p:blipFill>
        <p:spPr>
          <a:xfrm>
            <a:off x="0" y="-1"/>
            <a:ext cx="12192000" cy="6825343"/>
          </a:xfrm>
          <a:prstGeom prst="rect">
            <a:avLst/>
          </a:prstGeom>
        </p:spPr>
      </p:pic>
      <p:pic>
        <p:nvPicPr>
          <p:cNvPr id="35" name="Picture 34">
            <a:hlinkClick r:id="rId5"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09324" y="141027"/>
            <a:ext cx="909484" cy="2645528"/>
          </a:xfrm>
          <a:prstGeom prst="rect">
            <a:avLst/>
          </a:prstGeom>
        </p:spPr>
      </p:pic>
      <p:sp>
        <p:nvSpPr>
          <p:cNvPr id="36" name="TextBox 35">
            <a:hlinkClick r:id="rId5" action="ppaction://hlinksldjump"/>
          </p:cNvPr>
          <p:cNvSpPr txBox="1"/>
          <p:nvPr/>
        </p:nvSpPr>
        <p:spPr>
          <a:xfrm>
            <a:off x="9865290" y="1189717"/>
            <a:ext cx="233749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جریان مهدویت دعای ندبه</a:t>
            </a:r>
            <a:endParaRPr lang="en-US" sz="2400" b="1" spc="-150" dirty="0">
              <a:solidFill>
                <a:schemeClr val="bg1"/>
              </a:solidFill>
              <a:cs typeface="B Lotus" panose="00000400000000000000" pitchFamily="2" charset="-78"/>
            </a:endParaRPr>
          </a:p>
        </p:txBody>
      </p:sp>
      <p:pic>
        <p:nvPicPr>
          <p:cNvPr id="37" name="Picture 36">
            <a:hlinkClick r:id="rId8"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050511"/>
            <a:ext cx="909484" cy="2645528"/>
          </a:xfrm>
          <a:prstGeom prst="rect">
            <a:avLst/>
          </a:prstGeom>
        </p:spPr>
      </p:pic>
      <p:sp>
        <p:nvSpPr>
          <p:cNvPr id="38" name="TextBox 37">
            <a:hlinkClick r:id="rId8" action="ppaction://hlinksldjump"/>
          </p:cNvPr>
          <p:cNvSpPr txBox="1"/>
          <p:nvPr/>
        </p:nvSpPr>
        <p:spPr>
          <a:xfrm>
            <a:off x="10066150" y="2099201"/>
            <a:ext cx="1608133"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گوینده دعای ندبه</a:t>
            </a:r>
            <a:endParaRPr lang="en-US" sz="2400" b="1" spc="-150" dirty="0">
              <a:solidFill>
                <a:schemeClr val="bg1"/>
              </a:solidFill>
              <a:cs typeface="B Lotus" panose="00000400000000000000" pitchFamily="2" charset="-78"/>
            </a:endParaRPr>
          </a:p>
        </p:txBody>
      </p:sp>
      <p:pic>
        <p:nvPicPr>
          <p:cNvPr id="39" name="Picture 38">
            <a:hlinkClick r:id="rId9"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9"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41" name="Picture 40">
            <a:hlinkClick r:id="rId10"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2710889"/>
            <a:ext cx="909484" cy="2645528"/>
          </a:xfrm>
          <a:prstGeom prst="rect">
            <a:avLst/>
          </a:prstGeom>
        </p:spPr>
      </p:pic>
      <p:sp>
        <p:nvSpPr>
          <p:cNvPr id="42" name="TextBox 41">
            <a:hlinkClick r:id="rId10" action="ppaction://hlinksldjump"/>
          </p:cNvPr>
          <p:cNvSpPr txBox="1"/>
          <p:nvPr/>
        </p:nvSpPr>
        <p:spPr>
          <a:xfrm>
            <a:off x="10176094" y="3827356"/>
            <a:ext cx="139333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سند دعای ندبه</a:t>
            </a:r>
            <a:endParaRPr lang="en-US" sz="2400" b="1" spc="-150" dirty="0">
              <a:solidFill>
                <a:schemeClr val="bg1"/>
              </a:solidFill>
              <a:cs typeface="B Lotus" panose="00000400000000000000" pitchFamily="2" charset="-78"/>
            </a:endParaRPr>
          </a:p>
        </p:txBody>
      </p:sp>
      <p:pic>
        <p:nvPicPr>
          <p:cNvPr id="43" name="Picture 42">
            <a:hlinkClick r:id="rId11" action="ppaction://hlinksldjump"/>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26347" y="3607550"/>
            <a:ext cx="909484" cy="2645528"/>
          </a:xfrm>
          <a:prstGeom prst="rect">
            <a:avLst/>
          </a:prstGeom>
        </p:spPr>
      </p:pic>
      <p:sp>
        <p:nvSpPr>
          <p:cNvPr id="44" name="TextBox 43">
            <a:hlinkClick r:id="rId11" action="ppaction://hlinksldjump"/>
          </p:cNvPr>
          <p:cNvSpPr txBox="1"/>
          <p:nvPr/>
        </p:nvSpPr>
        <p:spPr>
          <a:xfrm>
            <a:off x="9920276" y="4688076"/>
            <a:ext cx="1899879"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نکات مهم دعای ندبه</a:t>
            </a:r>
            <a:endParaRPr lang="en-US" sz="2400" b="1" spc="-150" dirty="0">
              <a:solidFill>
                <a:schemeClr val="bg1"/>
              </a:solidFill>
              <a:cs typeface="B Lotus" panose="00000400000000000000" pitchFamily="2" charset="-78"/>
            </a:endParaRPr>
          </a:p>
        </p:txBody>
      </p:sp>
    </p:spTree>
    <p:extLst>
      <p:ext uri="{BB962C8B-B14F-4D97-AF65-F5344CB8AC3E}">
        <p14:creationId xmlns:p14="http://schemas.microsoft.com/office/powerpoint/2010/main" val="322445289"/>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004927" y="2048447"/>
            <a:ext cx="3625171"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ثُمَّ قَالَ أَنْتَ أَخِی وَ وَصِیِّی وَ وَارِثِی   </a:t>
            </a:r>
          </a:p>
        </p:txBody>
      </p:sp>
      <p:sp>
        <p:nvSpPr>
          <p:cNvPr id="3" name="Rectangle 2"/>
          <p:cNvSpPr/>
          <p:nvPr/>
        </p:nvSpPr>
        <p:spPr>
          <a:xfrm>
            <a:off x="3768193" y="2994004"/>
            <a:ext cx="3861905" cy="400110"/>
          </a:xfrm>
          <a:prstGeom prst="rect">
            <a:avLst/>
          </a:prstGeom>
        </p:spPr>
        <p:txBody>
          <a:bodyPr wrap="square">
            <a:spAutoFit/>
          </a:bodyPr>
          <a:lstStyle/>
          <a:p>
            <a:pPr algn="ctr" rtl="1"/>
            <a:r>
              <a:rPr lang="fa-IR" sz="2000" b="1" dirty="0" smtClean="0">
                <a:cs typeface="B Lotus" panose="00000400000000000000" pitchFamily="2" charset="-78"/>
              </a:rPr>
              <a:t>سپس </a:t>
            </a:r>
            <a:r>
              <a:rPr lang="fa-IR" sz="2000" b="1" dirty="0">
                <a:cs typeface="B Lotus" panose="00000400000000000000" pitchFamily="2" charset="-78"/>
              </a:rPr>
              <a:t>فرمود: تو برادر و جانشین و وارث منی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5" name="Rectangle 14"/>
          <p:cNvSpPr/>
          <p:nvPr/>
        </p:nvSpPr>
        <p:spPr>
          <a:xfrm>
            <a:off x="1967439" y="3900234"/>
            <a:ext cx="7903733" cy="1938992"/>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هارون (ع) نیز برادر و وصی موسی علیه السلام بود اما وارث ایشان نبود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اهل بیت ع بعد از امیرالمومنین ع وارثان آقا رسول الله و رسولان قبل از ایشان هستند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شیعیان نیز وارثان اهل بیت ع هستند.</a:t>
            </a:r>
          </a:p>
          <a:p>
            <a:pPr algn="ctr"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[قصص۵] ص۳۸۵ - وَ نُریدُ أَنْ نَمُنَّ عَلَى الَّذینَ اسْتُضْعِفُوا فِی الْأَرْضِ وَ نَجْعَلَهُمْ أَئِمَّةً وَ نَجْعَلَهُمُ الْوارِثینَ</a:t>
            </a:r>
          </a:p>
        </p:txBody>
      </p:sp>
    </p:spTree>
    <p:extLst>
      <p:ext uri="{BB962C8B-B14F-4D97-AF65-F5344CB8AC3E}">
        <p14:creationId xmlns:p14="http://schemas.microsoft.com/office/powerpoint/2010/main" val="59866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004927" y="2048447"/>
            <a:ext cx="3625171"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لَحْمُکَ مِنْ لَحْمِی وَ دَمُکَ مِنْ دَمِی</a:t>
            </a:r>
          </a:p>
        </p:txBody>
      </p:sp>
      <p:sp>
        <p:nvSpPr>
          <p:cNvPr id="3" name="Rectangle 2"/>
          <p:cNvSpPr/>
          <p:nvPr/>
        </p:nvSpPr>
        <p:spPr>
          <a:xfrm>
            <a:off x="3896231" y="3005118"/>
            <a:ext cx="4264810" cy="400110"/>
          </a:xfrm>
          <a:prstGeom prst="rect">
            <a:avLst/>
          </a:prstGeom>
        </p:spPr>
        <p:txBody>
          <a:bodyPr wrap="square">
            <a:spAutoFit/>
          </a:bodyPr>
          <a:lstStyle/>
          <a:p>
            <a:pPr algn="ctr" rtl="1"/>
            <a:r>
              <a:rPr lang="fa-IR" sz="2000" b="1" dirty="0">
                <a:cs typeface="B Lotus" panose="00000400000000000000" pitchFamily="2" charset="-78"/>
              </a:rPr>
              <a:t>گوشتت از گوشت من، و خونت از خون من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46423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4216050" y="1993489"/>
            <a:ext cx="3625171"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سِلْمُکَ سِلْمِی وَ حَرْبُکَ حَرْبِی   </a:t>
            </a:r>
          </a:p>
        </p:txBody>
      </p:sp>
      <p:sp>
        <p:nvSpPr>
          <p:cNvPr id="3" name="Rectangle 2"/>
          <p:cNvSpPr/>
          <p:nvPr/>
        </p:nvSpPr>
        <p:spPr>
          <a:xfrm>
            <a:off x="3548314" y="3090960"/>
            <a:ext cx="4960641" cy="400110"/>
          </a:xfrm>
          <a:prstGeom prst="rect">
            <a:avLst/>
          </a:prstGeom>
        </p:spPr>
        <p:txBody>
          <a:bodyPr wrap="square">
            <a:spAutoFit/>
          </a:bodyPr>
          <a:lstStyle/>
          <a:p>
            <a:pPr algn="ctr" rtl="1"/>
            <a:r>
              <a:rPr lang="fa-IR" sz="2000" b="1" dirty="0">
                <a:cs typeface="B Lotus" panose="00000400000000000000" pitchFamily="2" charset="-78"/>
              </a:rPr>
              <a:t>و آشتی با تو، آشتی با من، و جنگ با تو، جنگ با من است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حقیقت سه جنگی که مسلمانان بعد از آقا رسول الله ص با امیرالمومنین ع کردند جنگ با رسول خدا ص بود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375600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1979382"/>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الْإِیمَانُ مُخَالِطٌ لَحْمَکَ وَ دَمَکَ کَمَا خَالَطَ لَحْمِی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دَمِی</a:t>
            </a:r>
          </a:p>
        </p:txBody>
      </p:sp>
      <p:sp>
        <p:nvSpPr>
          <p:cNvPr id="3" name="Rectangle 2"/>
          <p:cNvSpPr/>
          <p:nvPr/>
        </p:nvSpPr>
        <p:spPr>
          <a:xfrm>
            <a:off x="2625213" y="2996221"/>
            <a:ext cx="7137355" cy="400110"/>
          </a:xfrm>
          <a:prstGeom prst="rect">
            <a:avLst/>
          </a:prstGeom>
        </p:spPr>
        <p:txBody>
          <a:bodyPr wrap="square">
            <a:spAutoFit/>
          </a:bodyPr>
          <a:lstStyle/>
          <a:p>
            <a:pPr algn="ctr" rtl="1"/>
            <a:r>
              <a:rPr lang="fa-IR" sz="2000" b="1" dirty="0">
                <a:cs typeface="B Lotus" panose="00000400000000000000" pitchFamily="2" charset="-78"/>
              </a:rPr>
              <a:t>و ایمان با گوشت و خونت آمیخته شده، چنان که با گوشت و خون من درآمیخته</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9038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56999" y="1989040"/>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أَنْتَ غَداً عَلَى الْحَوْضِ خَلِیفَتِی   </a:t>
            </a:r>
          </a:p>
        </p:txBody>
      </p:sp>
      <p:sp>
        <p:nvSpPr>
          <p:cNvPr id="3" name="Rectangle 2"/>
          <p:cNvSpPr/>
          <p:nvPr/>
        </p:nvSpPr>
        <p:spPr>
          <a:xfrm>
            <a:off x="2625212" y="2883370"/>
            <a:ext cx="7137355" cy="400110"/>
          </a:xfrm>
          <a:prstGeom prst="rect">
            <a:avLst/>
          </a:prstGeom>
        </p:spPr>
        <p:txBody>
          <a:bodyPr wrap="square">
            <a:spAutoFit/>
          </a:bodyPr>
          <a:lstStyle/>
          <a:p>
            <a:pPr algn="ctr" rtl="1"/>
            <a:r>
              <a:rPr lang="fa-IR" sz="2000" b="1" dirty="0">
                <a:cs typeface="B Lotus" panose="00000400000000000000" pitchFamily="2" charset="-78"/>
              </a:rPr>
              <a:t>و تو فردای قیامت کنار حوض کوثر جانشین منی</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6504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56999" y="1989040"/>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أَنْتَ تَقْضِی دَیْنِی</a:t>
            </a:r>
          </a:p>
        </p:txBody>
      </p:sp>
      <p:sp>
        <p:nvSpPr>
          <p:cNvPr id="3" name="Rectangle 2"/>
          <p:cNvSpPr/>
          <p:nvPr/>
        </p:nvSpPr>
        <p:spPr>
          <a:xfrm>
            <a:off x="2625212" y="2883370"/>
            <a:ext cx="7137355" cy="400110"/>
          </a:xfrm>
          <a:prstGeom prst="rect">
            <a:avLst/>
          </a:prstGeom>
        </p:spPr>
        <p:txBody>
          <a:bodyPr wrap="square">
            <a:spAutoFit/>
          </a:bodyPr>
          <a:lstStyle/>
          <a:p>
            <a:pPr algn="ctr" rtl="1"/>
            <a:r>
              <a:rPr lang="fa-IR" sz="2000" b="1" dirty="0">
                <a:cs typeface="B Lotus" panose="00000400000000000000" pitchFamily="2" charset="-78"/>
              </a:rPr>
              <a:t>و تو </a:t>
            </a:r>
            <a:r>
              <a:rPr lang="fa-IR" sz="2000" b="1" dirty="0" smtClean="0">
                <a:cs typeface="B Lotus" panose="00000400000000000000" pitchFamily="2" charset="-78"/>
              </a:rPr>
              <a:t>دِین مرا ادا خواهی کرد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آقا رسول الله ص که حق الناس که به ذمه نداشتند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پس این چه دِینی است که مولا امیرالمومنین ع ادا می کنند؟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در چه زمانی این دِین ادا می شود؟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00546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56999" y="1989040"/>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تُنْجِزُ عِدَاتِی</a:t>
            </a:r>
          </a:p>
        </p:txBody>
      </p:sp>
      <p:sp>
        <p:nvSpPr>
          <p:cNvPr id="3" name="Rectangle 2"/>
          <p:cNvSpPr/>
          <p:nvPr/>
        </p:nvSpPr>
        <p:spPr>
          <a:xfrm>
            <a:off x="2625212" y="2883370"/>
            <a:ext cx="7137355" cy="400110"/>
          </a:xfrm>
          <a:prstGeom prst="rect">
            <a:avLst/>
          </a:prstGeom>
        </p:spPr>
        <p:txBody>
          <a:bodyPr wrap="square">
            <a:spAutoFit/>
          </a:bodyPr>
          <a:lstStyle/>
          <a:p>
            <a:pPr algn="ctr" rtl="1"/>
            <a:r>
              <a:rPr lang="fa-IR" sz="2000" b="1" dirty="0" smtClean="0">
                <a:cs typeface="B Lotus" panose="00000400000000000000" pitchFamily="2" charset="-78"/>
              </a:rPr>
              <a:t>و وعده های مرا محقق خواهی کرد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70788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کدام وعده های رسول خدا ص محقق نشد؟</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کدام وعده به این جریان مهدویت ارتباط دارد که محقق نشد؟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9067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56999" y="1989040"/>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شِیعَتُکَ عَلَى مَنَابِرَ مِنْ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نُورٍ مُبْیَضَّةً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وُجُوهُهُمْ</a:t>
            </a:r>
          </a:p>
        </p:txBody>
      </p:sp>
      <p:sp>
        <p:nvSpPr>
          <p:cNvPr id="3" name="Rectangle 2"/>
          <p:cNvSpPr/>
          <p:nvPr/>
        </p:nvSpPr>
        <p:spPr>
          <a:xfrm>
            <a:off x="2625212" y="2883370"/>
            <a:ext cx="7137355" cy="400110"/>
          </a:xfrm>
          <a:prstGeom prst="rect">
            <a:avLst/>
          </a:prstGeom>
        </p:spPr>
        <p:txBody>
          <a:bodyPr wrap="square">
            <a:spAutoFit/>
          </a:bodyPr>
          <a:lstStyle/>
          <a:p>
            <a:pPr algn="ctr" rtl="1"/>
            <a:r>
              <a:rPr lang="fa-IR" sz="2000" b="1" dirty="0">
                <a:cs typeface="B Lotus" panose="00000400000000000000" pitchFamily="2" charset="-78"/>
              </a:rPr>
              <a:t>و شیعیان تو بر منبرهایی از نورند، ‌در حالی که رویشان سپید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163121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این عبارت باید به عبارت های پیشین که درباره اداء دِین رسول الله ص و احقاق وعده های رسول خدا ص است ارتباط دارد و در یک جریان است</a:t>
            </a:r>
          </a:p>
          <a:p>
            <a:pPr algn="ctr"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جریان مهدویت به بهشت ظهور ختم می شود، و همنشینی شیعیان امیرالمومنین(ع) با آقا رسول الله صلوات الله علیه و آله و سلم</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41079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3256999" y="1989040"/>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حَوْلِی فِی الْجَنَّةِ وَ هُمْ جِیرَانِی‌</a:t>
            </a:r>
          </a:p>
        </p:txBody>
      </p:sp>
      <p:sp>
        <p:nvSpPr>
          <p:cNvPr id="3" name="Rectangle 2"/>
          <p:cNvSpPr/>
          <p:nvPr/>
        </p:nvSpPr>
        <p:spPr>
          <a:xfrm>
            <a:off x="2625212" y="2883370"/>
            <a:ext cx="7137355" cy="400110"/>
          </a:xfrm>
          <a:prstGeom prst="rect">
            <a:avLst/>
          </a:prstGeom>
        </p:spPr>
        <p:txBody>
          <a:bodyPr wrap="square">
            <a:spAutoFit/>
          </a:bodyPr>
          <a:lstStyle/>
          <a:p>
            <a:pPr algn="ctr" rtl="1"/>
            <a:r>
              <a:rPr lang="fa-IR" sz="2000" b="1" dirty="0">
                <a:cs typeface="B Lotus" panose="00000400000000000000" pitchFamily="2" charset="-78"/>
              </a:rPr>
              <a:t>و در بهشت پیرامون من، و همسایگان مَنند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1631216"/>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این عبارت باید به عبارت های پیشین که درباره اداء دِین رسول الله ص و احقاق وعده های رسول خدا ص است ارتباط دارد و در یک جریان است</a:t>
            </a:r>
          </a:p>
          <a:p>
            <a:pPr algn="ctr" rtl="1"/>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جریان مهدویت به بهشت ظهور ختم می شود، و همنشینی شیعیان امیرالمومنین(ع) با آقا رسول الله صلوات الله علیه و آله و سلم</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0380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لَوْ لاَ أَنْتَ یَا عَلِیُّ لَمْ یُعْرَفِ الْمُؤْمِنُونَ بَعْدِی‌</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a:cs typeface="B Lotus" panose="00000400000000000000" pitchFamily="2" charset="-78"/>
              </a:rPr>
              <a:t>و اگر تو ای علی نبودی، اهل ایمان پس از من شناخته نمی‌شدند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1015663"/>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چه مومنینی مد نظر اقا رسول الله ص است؟</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که فقط با ولایت امیرالمومنین قابل تشخیص است؟</a:t>
            </a: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این مومنین ایمان به چه چیزی دارند؟</a:t>
            </a:r>
          </a:p>
        </p:txBody>
      </p:sp>
    </p:spTree>
    <p:extLst>
      <p:ext uri="{BB962C8B-B14F-4D97-AF65-F5344CB8AC3E}">
        <p14:creationId xmlns:p14="http://schemas.microsoft.com/office/powerpoint/2010/main" val="371098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050511"/>
            <a:ext cx="909484" cy="2645528"/>
          </a:xfrm>
          <a:prstGeom prst="rect">
            <a:avLst/>
          </a:prstGeom>
        </p:spPr>
      </p:pic>
      <p:sp>
        <p:nvSpPr>
          <p:cNvPr id="38" name="TextBox 37">
            <a:hlinkClick r:id="rId3" action="ppaction://hlinksldjump"/>
          </p:cNvPr>
          <p:cNvSpPr txBox="1"/>
          <p:nvPr/>
        </p:nvSpPr>
        <p:spPr>
          <a:xfrm>
            <a:off x="10066150" y="2099201"/>
            <a:ext cx="1608133"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گوینده دعای ندبه</a:t>
            </a:r>
            <a:endParaRPr lang="en-US" sz="2400" b="1" spc="-150" dirty="0">
              <a:solidFill>
                <a:schemeClr val="bg1"/>
              </a:solidFill>
              <a:cs typeface="B Lotus" panose="000004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1637072" y="2099201"/>
            <a:ext cx="7947722" cy="2858539"/>
          </a:xfrm>
          <a:prstGeom prst="rect">
            <a:avLst/>
          </a:prstGeom>
        </p:spPr>
        <p:txBody>
          <a:bodyPr wrap="square">
            <a:spAutoFit/>
          </a:bodyPr>
          <a:lstStyle/>
          <a:p>
            <a:pPr algn="just" rtl="1">
              <a:lnSpc>
                <a:spcPct val="107000"/>
              </a:lnSpc>
              <a:spcAft>
                <a:spcPts val="800"/>
              </a:spcAft>
            </a:pPr>
            <a:r>
              <a:rPr lang="ar-SA" sz="2400" dirty="0">
                <a:latin typeface="Times New Roman" panose="02020603050405020304" pitchFamily="18" charset="0"/>
                <a:ea typeface="Times New Roman" panose="02020603050405020304" pitchFamily="18" charset="0"/>
                <a:cs typeface="B Lotus" panose="00000400000000000000" pitchFamily="2" charset="-78"/>
              </a:rPr>
              <a:t>علامه مجلسی دعای ندبه را در کتاب بحارالانوار به</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نقل از مصباح الزائر سید بن طاووس و او در کتاب زادُ المعاد ص</a:t>
            </a:r>
            <a:r>
              <a:rPr lang="fa-IR" sz="2400" dirty="0">
                <a:latin typeface="Times New Roman" panose="02020603050405020304" pitchFamily="18" charset="0"/>
                <a:ea typeface="Times New Roman" panose="02020603050405020304" pitchFamily="18" charset="0"/>
                <a:cs typeface="B Lotus" panose="00000400000000000000" pitchFamily="2" charset="-78"/>
              </a:rPr>
              <a:t>۴۹۱-۵۰۴</a:t>
            </a:r>
            <a:r>
              <a:rPr lang="ar-SA" sz="2400" dirty="0">
                <a:latin typeface="Times New Roman" panose="02020603050405020304" pitchFamily="18" charset="0"/>
                <a:ea typeface="Times New Roman" panose="02020603050405020304" pitchFamily="18" charset="0"/>
                <a:cs typeface="B Lotus" panose="00000400000000000000" pitchFamily="2" charset="-78"/>
              </a:rPr>
              <a:t> نیز دعای ندبه</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را نقل کرده و در سرآغاز آن </a:t>
            </a:r>
            <a:r>
              <a:rPr lang="ar-SA" sz="2400" dirty="0" smtClean="0">
                <a:latin typeface="Times New Roman" panose="02020603050405020304" pitchFamily="18" charset="0"/>
                <a:ea typeface="Times New Roman" panose="02020603050405020304" pitchFamily="18" charset="0"/>
                <a:cs typeface="B Lotus" panose="00000400000000000000" pitchFamily="2" charset="-78"/>
              </a:rPr>
              <a:t>می‌گوی</a:t>
            </a:r>
            <a:r>
              <a:rPr lang="fa-IR" sz="2400" dirty="0" smtClean="0">
                <a:latin typeface="Times New Roman" panose="02020603050405020304" pitchFamily="18" charset="0"/>
                <a:ea typeface="Times New Roman" panose="02020603050405020304" pitchFamily="18" charset="0"/>
                <a:cs typeface="B Lotus" panose="00000400000000000000" pitchFamily="2" charset="-78"/>
              </a:rPr>
              <a:t>د:</a:t>
            </a:r>
            <a:r>
              <a:rPr lang="en-US" sz="2400" dirty="0" smtClean="0">
                <a:latin typeface="Times New Roman" panose="02020603050405020304" pitchFamily="18" charset="0"/>
                <a:ea typeface="Times New Roman" panose="02020603050405020304" pitchFamily="18" charset="0"/>
                <a:cs typeface="B Lotus" panose="00000400000000000000" pitchFamily="2" charset="-78"/>
              </a:rPr>
              <a:t> </a:t>
            </a:r>
            <a:r>
              <a:rPr lang="ar-SA" sz="2400" dirty="0" smtClean="0">
                <a:latin typeface="Times New Roman" panose="02020603050405020304" pitchFamily="18" charset="0"/>
                <a:ea typeface="Times New Roman" panose="02020603050405020304" pitchFamily="18" charset="0"/>
                <a:cs typeface="B Lotus" panose="00000400000000000000" pitchFamily="2" charset="-78"/>
              </a:rPr>
              <a:t>در </a:t>
            </a:r>
            <a:r>
              <a:rPr lang="ar-SA" sz="2400" dirty="0">
                <a:latin typeface="Times New Roman" panose="02020603050405020304" pitchFamily="18" charset="0"/>
                <a:ea typeface="Times New Roman" panose="02020603050405020304" pitchFamily="18" charset="0"/>
                <a:cs typeface="B Lotus" panose="00000400000000000000" pitchFamily="2" charset="-78"/>
              </a:rPr>
              <a:t>کتاب تُحفةُ الزّائر و در کتاب زادُ المعاد نیز دعای ندبه را</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نقل کرده </a:t>
            </a:r>
            <a:r>
              <a:rPr lang="ar-SA" sz="2400" dirty="0" smtClean="0">
                <a:latin typeface="Times New Roman" panose="02020603050405020304" pitchFamily="18" charset="0"/>
                <a:ea typeface="Times New Roman" panose="02020603050405020304" pitchFamily="18" charset="0"/>
                <a:cs typeface="B Lotus" panose="00000400000000000000" pitchFamily="2" charset="-78"/>
              </a:rPr>
              <a:t>اس</a:t>
            </a:r>
            <a:r>
              <a:rPr lang="fa-IR" sz="2400" dirty="0" smtClean="0">
                <a:latin typeface="Times New Roman" panose="02020603050405020304" pitchFamily="18" charset="0"/>
                <a:ea typeface="Times New Roman" panose="02020603050405020304" pitchFamily="18" charset="0"/>
                <a:cs typeface="B Lotus" panose="00000400000000000000" pitchFamily="2" charset="-78"/>
              </a:rPr>
              <a:t>ت: </a:t>
            </a:r>
            <a:r>
              <a:rPr lang="ar-SA" sz="2400" dirty="0" smtClean="0">
                <a:latin typeface="Times New Roman" panose="02020603050405020304" pitchFamily="18" charset="0"/>
                <a:ea typeface="Times New Roman" panose="02020603050405020304" pitchFamily="18" charset="0"/>
                <a:cs typeface="B Lotus" panose="00000400000000000000" pitchFamily="2" charset="-78"/>
              </a:rPr>
              <a:t>و</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اما دعای ندبه که مشتمل است بر عقاید حَقّه و تأسف بر غیبت حضرت قائم صلواة الله</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علیه، به سند معتبر از حضرت امام جعفر صادق، علیه الصّلاةُ وَ السّلام،</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منقول است، مستحبّ است این دعای ندبه را در چهار عید [یعنی: جمعه، عید فطر، عید</a:t>
            </a:r>
            <a:r>
              <a:rPr lang="ar-SA" sz="2400" dirty="0">
                <a:latin typeface="Calibri" panose="020F0502020204030204" pitchFamily="34" charset="0"/>
                <a:ea typeface="Times New Roman" panose="02020603050405020304" pitchFamily="18" charset="0"/>
                <a:cs typeface="Cambria" panose="02040503050406030204" pitchFamily="18" charset="0"/>
              </a:rPr>
              <a:t> </a:t>
            </a:r>
            <a:r>
              <a:rPr lang="ar-SA" sz="2400" dirty="0">
                <a:latin typeface="Times New Roman" panose="02020603050405020304" pitchFamily="18" charset="0"/>
                <a:ea typeface="Times New Roman" panose="02020603050405020304" pitchFamily="18" charset="0"/>
                <a:cs typeface="B Lotus" panose="00000400000000000000" pitchFamily="2" charset="-78"/>
              </a:rPr>
              <a:t>قربان و عید غدیر] بخوانند</a:t>
            </a:r>
            <a:r>
              <a:rPr lang="en-US" sz="2400" dirty="0">
                <a:latin typeface="Times New Roman" panose="02020603050405020304" pitchFamily="18" charset="0"/>
                <a:ea typeface="Times New Roman" panose="02020603050405020304" pitchFamily="18" charset="0"/>
                <a:cs typeface="B Lotus" panose="00000400000000000000" pitchFamily="2" charset="-78"/>
              </a:rPr>
              <a:t>.</a:t>
            </a:r>
            <a:endParaRPr lang="en-US" sz="2400" dirty="0">
              <a:effectLst/>
              <a:latin typeface="Calibri" panose="020F0502020204030204" pitchFamily="34" charset="0"/>
              <a:ea typeface="Calibri" panose="020F0502020204030204" pitchFamily="34" charset="0"/>
              <a:cs typeface="B Lotus" panose="00000400000000000000" pitchFamily="2" charset="-78"/>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6150" y="2697290"/>
            <a:ext cx="1853381" cy="2172032"/>
          </a:xfrm>
          <a:prstGeom prst="rect">
            <a:avLst/>
          </a:prstGeom>
        </p:spPr>
      </p:pic>
    </p:spTree>
    <p:extLst>
      <p:ext uri="{BB962C8B-B14F-4D97-AF65-F5344CB8AC3E}">
        <p14:creationId xmlns:p14="http://schemas.microsoft.com/office/powerpoint/2010/main" val="239116172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کَانَ بَعْدَهُ هُدًى مِنَ الضَّلاَلِ</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a:cs typeface="B Lotus" panose="00000400000000000000" pitchFamily="2" charset="-78"/>
              </a:rPr>
              <a:t>و آن حضرت پس از پیامبر، مایه هدایت از </a:t>
            </a:r>
            <a:r>
              <a:rPr lang="fa-IR" sz="2000" b="1" dirty="0" smtClean="0">
                <a:cs typeface="B Lotus" panose="00000400000000000000" pitchFamily="2" charset="-78"/>
              </a:rPr>
              <a:t>آن گمراهی بود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400110"/>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چه گمراهی بعد از آقا رسول الله ص واقع شد؟ که امیر المومنین ع مایه هدایت از آن بودند؟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1392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نُوراً مِنَ الْعَمَى </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smtClean="0">
                <a:cs typeface="B Lotus" panose="00000400000000000000" pitchFamily="2" charset="-78"/>
              </a:rPr>
              <a:t>وبعد از رسول خدا ص ایشان نوری مانع از آن کوری بودند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400110"/>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چه کوری و نابینایی بعد از آقا رسول الله ص واقع شد؟ که نور امیرالمومنین مانع آن بود؟</a:t>
            </a:r>
            <a:endPar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9842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حَبْلَ اللَّهِ الْمَتِینَ </a:t>
            </a:r>
          </a:p>
        </p:txBody>
      </p:sp>
      <p:sp>
        <p:nvSpPr>
          <p:cNvPr id="3" name="Rectangle 2"/>
          <p:cNvSpPr/>
          <p:nvPr/>
        </p:nvSpPr>
        <p:spPr>
          <a:xfrm>
            <a:off x="2513659" y="2889651"/>
            <a:ext cx="7137355" cy="400110"/>
          </a:xfrm>
          <a:prstGeom prst="rect">
            <a:avLst/>
          </a:prstGeom>
        </p:spPr>
        <p:txBody>
          <a:bodyPr wrap="square">
            <a:spAutoFit/>
          </a:bodyPr>
          <a:lstStyle/>
          <a:p>
            <a:pPr algn="ctr" rtl="1"/>
            <a:r>
              <a:rPr lang="fa-IR" sz="2000" b="1" dirty="0" smtClean="0">
                <a:cs typeface="B Lotus" panose="00000400000000000000" pitchFamily="2" charset="-78"/>
              </a:rPr>
              <a:t>وبعد از رسول خدا ص </a:t>
            </a:r>
            <a:r>
              <a:rPr lang="fa-IR" sz="2000" b="1" dirty="0">
                <a:cs typeface="B Lotus" panose="00000400000000000000" pitchFamily="2" charset="-78"/>
              </a:rPr>
              <a:t>ایشان و ریسمان استوار </a:t>
            </a:r>
            <a:r>
              <a:rPr lang="fa-IR" sz="2000" b="1" dirty="0" smtClean="0">
                <a:cs typeface="B Lotus" panose="00000400000000000000" pitchFamily="2" charset="-78"/>
              </a:rPr>
              <a:t>خداوند بودند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
        <p:nvSpPr>
          <p:cNvPr id="14" name="Rectangle 13"/>
          <p:cNvSpPr/>
          <p:nvPr/>
        </p:nvSpPr>
        <p:spPr>
          <a:xfrm>
            <a:off x="1967439" y="3900234"/>
            <a:ext cx="7903733" cy="1938992"/>
          </a:xfrm>
          <a:prstGeom prst="rect">
            <a:avLst/>
          </a:prstGeom>
        </p:spPr>
        <p:txBody>
          <a:bodyPr wrap="square">
            <a:spAutoFit/>
          </a:bodyPr>
          <a:lstStyle/>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حبل الله وقتی مطرح می شود که افراد بر سر دره ای از آتش در حال سقوط به درون آن هستند</a:t>
            </a:r>
          </a:p>
          <a:p>
            <a:pPr algn="ctr" rtl="1"/>
            <a:endPar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endParaRPr>
          </a:p>
          <a:p>
            <a:pPr algn="ctr" rtl="1"/>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حبلُ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الله:     [۱ آیه]</a:t>
            </a:r>
          </a:p>
          <a:p>
            <a:pPr algn="ctr" rtl="1"/>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     : وَ اعْتَصِمُوا بِحَبْلِ اللّهِ جَمیعًا وَ لا تَفَرَّقُوا وَ اذْکُرُوا نِعْمَتَ اللّهِ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عَلَیْکُمْ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إِذْ کُنْتُمْ أَعْداءً فَأَلَّفَ   بَیْنَ قُلُوبِکُمْ فَأَصْبَحْتُمْ بِنِعْمَتِهِ إِخْوانًا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وَ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کُنْتُمْ عَلى شَفا حُفْرَةٍ مِنَ النّارِ فَأَنْقَذَکُمْ مِنْها کَذلِکَ یُبَیِّنُ اللّهُ لَکُمْ آیاتِهِ لَعَلَّکُمْ </a:t>
            </a:r>
            <a:r>
              <a:rPr lang="fa-IR" sz="2000" b="1" dirty="0" smtClean="0">
                <a:solidFill>
                  <a:srgbClr val="00B050"/>
                </a:solidFill>
                <a:latin typeface="B Lotus" panose="00000400000000000000" pitchFamily="2" charset="-78"/>
                <a:ea typeface="Calibri" panose="020F0502020204030204" pitchFamily="34" charset="0"/>
                <a:cs typeface="B Lotus" panose="00000400000000000000" pitchFamily="2" charset="-78"/>
              </a:rPr>
              <a:t>تَهْتَدُونَ </a:t>
            </a:r>
            <a:r>
              <a:rPr lang="fa-IR" sz="2000" b="1" dirty="0">
                <a:solidFill>
                  <a:srgbClr val="00B050"/>
                </a:solidFill>
                <a:latin typeface="B Lotus" panose="00000400000000000000" pitchFamily="2" charset="-78"/>
                <a:ea typeface="Calibri" panose="020F0502020204030204" pitchFamily="34" charset="0"/>
                <a:cs typeface="B Lotus" panose="00000400000000000000" pitchFamily="2" charset="-78"/>
              </a:rPr>
              <a:t>[آل‌عمران۱۰۳] </a:t>
            </a:r>
          </a:p>
        </p:txBody>
      </p:sp>
    </p:spTree>
    <p:extLst>
      <p:ext uri="{BB962C8B-B14F-4D97-AF65-F5344CB8AC3E}">
        <p14:creationId xmlns:p14="http://schemas.microsoft.com/office/powerpoint/2010/main" val="2569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صِرَاطَهُ الْمُسْتَقِیمَ‌</a:t>
            </a:r>
          </a:p>
        </p:txBody>
      </p:sp>
      <p:sp>
        <p:nvSpPr>
          <p:cNvPr id="3" name="Rectangle 2"/>
          <p:cNvSpPr/>
          <p:nvPr/>
        </p:nvSpPr>
        <p:spPr>
          <a:xfrm>
            <a:off x="2513659" y="2889651"/>
            <a:ext cx="7137355" cy="400110"/>
          </a:xfrm>
          <a:prstGeom prst="rect">
            <a:avLst/>
          </a:prstGeom>
        </p:spPr>
        <p:txBody>
          <a:bodyPr wrap="square">
            <a:spAutoFit/>
          </a:bodyPr>
          <a:lstStyle/>
          <a:p>
            <a:pPr algn="ctr" rtl="1"/>
            <a:r>
              <a:rPr lang="fa-IR" sz="2000" b="1" dirty="0" smtClean="0">
                <a:cs typeface="B Lotus" panose="00000400000000000000" pitchFamily="2" charset="-78"/>
              </a:rPr>
              <a:t>وبعد از رسول خدا ص </a:t>
            </a:r>
            <a:r>
              <a:rPr lang="fa-IR" sz="2000" b="1">
                <a:cs typeface="B Lotus" panose="00000400000000000000" pitchFamily="2" charset="-78"/>
              </a:rPr>
              <a:t>ایشان </a:t>
            </a:r>
            <a:r>
              <a:rPr lang="fa-IR" sz="2000" b="1" smtClean="0">
                <a:cs typeface="B Lotus" panose="00000400000000000000" pitchFamily="2" charset="-78"/>
              </a:rPr>
              <a:t>صراط المستقیم بودند</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9129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لاَ یُسْبَقُ بِقَرَابَةٍ فِی رَحِمٍ</a:t>
            </a:r>
          </a:p>
        </p:txBody>
      </p:sp>
      <p:sp>
        <p:nvSpPr>
          <p:cNvPr id="3" name="Rectangle 2"/>
          <p:cNvSpPr/>
          <p:nvPr/>
        </p:nvSpPr>
        <p:spPr>
          <a:xfrm>
            <a:off x="2513659" y="2889651"/>
            <a:ext cx="7137355" cy="400110"/>
          </a:xfrm>
          <a:prstGeom prst="rect">
            <a:avLst/>
          </a:prstGeom>
        </p:spPr>
        <p:txBody>
          <a:bodyPr wrap="square">
            <a:spAutoFit/>
          </a:bodyPr>
          <a:lstStyle/>
          <a:p>
            <a:pPr algn="ctr" rtl="1"/>
            <a:r>
              <a:rPr lang="fa-IR" sz="2000" b="1" dirty="0">
                <a:cs typeface="B Lotus" panose="00000400000000000000" pitchFamily="2" charset="-78"/>
              </a:rPr>
              <a:t>با نزدیکی‌اش در خویشاوندی به رسول خدا، کسی بر او پیشی نگرفت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201053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لاَ بِسَابِقَةٍ فِی دِینٍ </a:t>
            </a:r>
          </a:p>
        </p:txBody>
      </p:sp>
      <p:sp>
        <p:nvSpPr>
          <p:cNvPr id="3" name="Rectangle 2"/>
          <p:cNvSpPr/>
          <p:nvPr/>
        </p:nvSpPr>
        <p:spPr>
          <a:xfrm>
            <a:off x="2513659" y="2889651"/>
            <a:ext cx="7137355" cy="400110"/>
          </a:xfrm>
          <a:prstGeom prst="rect">
            <a:avLst/>
          </a:prstGeom>
        </p:spPr>
        <p:txBody>
          <a:bodyPr wrap="square">
            <a:spAutoFit/>
          </a:bodyPr>
          <a:lstStyle/>
          <a:p>
            <a:pPr algn="ctr" rtl="1"/>
            <a:r>
              <a:rPr lang="fa-IR" sz="2000" b="1" dirty="0">
                <a:cs typeface="B Lotus" panose="00000400000000000000" pitchFamily="2" charset="-78"/>
              </a:rPr>
              <a:t>و همچنین با سابقه‌اش در دین، کسی بر او مقدم نبود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7893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لاَ یُلْحَقُ فِی مَنْقَبَةٍ مِنْ مَنَاقِبِهِ‌</a:t>
            </a:r>
          </a:p>
        </p:txBody>
      </p:sp>
      <p:sp>
        <p:nvSpPr>
          <p:cNvPr id="3" name="Rectangle 2"/>
          <p:cNvSpPr/>
          <p:nvPr/>
        </p:nvSpPr>
        <p:spPr>
          <a:xfrm>
            <a:off x="2513659" y="2889651"/>
            <a:ext cx="7137355" cy="400110"/>
          </a:xfrm>
          <a:prstGeom prst="rect">
            <a:avLst/>
          </a:prstGeom>
        </p:spPr>
        <p:txBody>
          <a:bodyPr wrap="square">
            <a:spAutoFit/>
          </a:bodyPr>
          <a:lstStyle/>
          <a:p>
            <a:pPr algn="ctr" rtl="1"/>
            <a:r>
              <a:rPr lang="fa-IR" sz="2000" b="1" dirty="0">
                <a:cs typeface="B Lotus" panose="00000400000000000000" pitchFamily="2" charset="-78"/>
              </a:rPr>
              <a:t>و در فضیلتی از فضائل هیچکس به او نرسید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378181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یَحْذُو حَذْوَ الرَّسُولِ صَلَّى اللَّهُ  </a:t>
            </a:r>
            <a:r>
              <a:rPr lang="fa-IR" sz="2400" b="1" dirty="0" smtClean="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َعلَیْهِمَا </a:t>
            </a:r>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آلِهِمَا </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smtClean="0">
                <a:cs typeface="B Lotus" panose="00000400000000000000" pitchFamily="2" charset="-78"/>
              </a:rPr>
              <a:t>قدم در جای قدم رسول الله صل الله علیهما و آلهما می گذاشت</a:t>
            </a:r>
            <a:endParaRPr lang="fa-IR" sz="2000" b="1" dirty="0">
              <a:cs typeface="B Lotus" panose="00000400000000000000" pitchFamily="2" charset="-78"/>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84448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یُقَاتِلُ عَلَى التَّأْوِیلِ</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a:cs typeface="B Lotus" panose="00000400000000000000" pitchFamily="2" charset="-78"/>
              </a:rPr>
              <a:t>و بر اساس تأویل قرآن جنگ می‌کرد</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6514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hlinkClick r:id="rId3" action="ppaction://hlinksldjump"/>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5400000">
            <a:off x="10519036" y="1873512"/>
            <a:ext cx="909484" cy="2645528"/>
          </a:xfrm>
          <a:prstGeom prst="rect">
            <a:avLst/>
          </a:prstGeom>
        </p:spPr>
      </p:pic>
      <p:sp>
        <p:nvSpPr>
          <p:cNvPr id="40" name="TextBox 39">
            <a:hlinkClick r:id="rId3" action="ppaction://hlinksldjump"/>
          </p:cNvPr>
          <p:cNvSpPr txBox="1"/>
          <p:nvPr/>
        </p:nvSpPr>
        <p:spPr>
          <a:xfrm>
            <a:off x="10189581" y="2939796"/>
            <a:ext cx="1361270" cy="461665"/>
          </a:xfrm>
          <a:prstGeom prst="rect">
            <a:avLst/>
          </a:prstGeom>
          <a:noFill/>
        </p:spPr>
        <p:txBody>
          <a:bodyPr wrap="none" rtlCol="0">
            <a:spAutoFit/>
          </a:bodyPr>
          <a:lstStyle/>
          <a:p>
            <a:r>
              <a:rPr lang="fa-IR" sz="2400" b="1" spc="-150" dirty="0" smtClean="0">
                <a:solidFill>
                  <a:schemeClr val="bg1"/>
                </a:solidFill>
                <a:cs typeface="B Lotus" panose="00000400000000000000" pitchFamily="2" charset="-78"/>
              </a:rPr>
              <a:t>متن دعای ندبه</a:t>
            </a:r>
            <a:endParaRPr lang="en-US" sz="2400" b="1" spc="-150" dirty="0">
              <a:solidFill>
                <a:schemeClr val="bg1"/>
              </a:solidFill>
              <a:cs typeface="B Lotus" panose="000004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41" y="5545009"/>
            <a:ext cx="1623441" cy="129875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025" y="5061900"/>
            <a:ext cx="1160933" cy="805798"/>
          </a:xfrm>
          <a:prstGeom prst="rect">
            <a:avLst/>
          </a:prstGeom>
        </p:spPr>
      </p:pic>
      <p:sp>
        <p:nvSpPr>
          <p:cNvPr id="2" name="Rectangle 1"/>
          <p:cNvSpPr/>
          <p:nvPr/>
        </p:nvSpPr>
        <p:spPr>
          <a:xfrm>
            <a:off x="2982414" y="2035783"/>
            <a:ext cx="5873782" cy="461665"/>
          </a:xfrm>
          <a:prstGeom prst="rect">
            <a:avLst/>
          </a:prstGeom>
        </p:spPr>
        <p:txBody>
          <a:bodyPr wrap="square">
            <a:spAutoFit/>
          </a:bodyPr>
          <a:lstStyle/>
          <a:p>
            <a:pPr algn="ctr" rtl="1"/>
            <a:r>
              <a:rPr lang="fa-IR" sz="2400" b="1" dirty="0">
                <a:solidFill>
                  <a:schemeClr val="accent1">
                    <a:lumMod val="75000"/>
                  </a:schemeClr>
                </a:solidFill>
                <a:latin typeface="B Lotus" panose="00000400000000000000" pitchFamily="2" charset="-78"/>
                <a:ea typeface="Calibri" panose="020F0502020204030204" pitchFamily="34" charset="0"/>
                <a:cs typeface="B Lotus" panose="00000400000000000000" pitchFamily="2" charset="-78"/>
              </a:rPr>
              <a:t>وَ لاَ تَأْخُذُهُ فِی اللَّهِ لَوْمَةُ لاَئِمٍ</a:t>
            </a:r>
          </a:p>
        </p:txBody>
      </p:sp>
      <p:sp>
        <p:nvSpPr>
          <p:cNvPr id="3" name="Rectangle 2"/>
          <p:cNvSpPr/>
          <p:nvPr/>
        </p:nvSpPr>
        <p:spPr>
          <a:xfrm>
            <a:off x="2350627" y="2889651"/>
            <a:ext cx="7137355" cy="400110"/>
          </a:xfrm>
          <a:prstGeom prst="rect">
            <a:avLst/>
          </a:prstGeom>
        </p:spPr>
        <p:txBody>
          <a:bodyPr wrap="square">
            <a:spAutoFit/>
          </a:bodyPr>
          <a:lstStyle/>
          <a:p>
            <a:pPr algn="ctr" rtl="1"/>
            <a:r>
              <a:rPr lang="fa-IR" sz="2000" b="1" dirty="0">
                <a:cs typeface="B Lotus" panose="00000400000000000000" pitchFamily="2" charset="-78"/>
              </a:rPr>
              <a:t>و درباره خدا سرزنش هیچ سرزنش کننده‌ای را به خود نمی‌گرفت</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1331" y="3525983"/>
            <a:ext cx="1853381" cy="2172032"/>
          </a:xfrm>
          <a:prstGeom prst="rect">
            <a:avLst/>
          </a:prstGeom>
        </p:spPr>
      </p:pic>
      <p:sp>
        <p:nvSpPr>
          <p:cNvPr id="11" name="Rectangle 10"/>
          <p:cNvSpPr/>
          <p:nvPr/>
        </p:nvSpPr>
        <p:spPr>
          <a:xfrm>
            <a:off x="3365288" y="981860"/>
            <a:ext cx="4667716" cy="461665"/>
          </a:xfrm>
          <a:prstGeom prst="rect">
            <a:avLst/>
          </a:prstGeom>
        </p:spPr>
        <p:txBody>
          <a:bodyPr wrap="square">
            <a:spAutoFit/>
          </a:bodyPr>
          <a:lstStyle/>
          <a:p>
            <a:pPr algn="just" rtl="1"/>
            <a:r>
              <a:rPr lang="fa-IR" sz="2400" b="1" dirty="0" smtClean="0">
                <a:solidFill>
                  <a:schemeClr val="accent1">
                    <a:lumMod val="50000"/>
                  </a:schemeClr>
                </a:solidFill>
                <a:cs typeface="B Lotus" panose="00000400000000000000" pitchFamily="2" charset="-78"/>
              </a:rPr>
              <a:t>ماجرای امیر المومنین(ع) در جریان مهدویت</a:t>
            </a:r>
            <a:endParaRPr lang="en-US" sz="2400" dirty="0">
              <a:solidFill>
                <a:schemeClr val="accent1">
                  <a:lumMod val="50000"/>
                </a:schemeClr>
              </a:solidFill>
            </a:endParaRPr>
          </a:p>
        </p:txBody>
      </p:sp>
    </p:spTree>
    <p:extLst>
      <p:ext uri="{BB962C8B-B14F-4D97-AF65-F5344CB8AC3E}">
        <p14:creationId xmlns:p14="http://schemas.microsoft.com/office/powerpoint/2010/main" val="15647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9330</Words>
  <Application>Microsoft Office PowerPoint</Application>
  <PresentationFormat>Widescreen</PresentationFormat>
  <Paragraphs>1022</Paragraphs>
  <Slides>149</Slides>
  <Notes>146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149</vt:i4>
      </vt:variant>
    </vt:vector>
  </HeadingPairs>
  <TitlesOfParts>
    <vt:vector size="156" baseType="lpstr">
      <vt:lpstr>Arial</vt:lpstr>
      <vt:lpstr>B Lotus</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borhani</dc:creator>
  <cp:lastModifiedBy>borhani</cp:lastModifiedBy>
  <cp:revision>90</cp:revision>
  <dcterms:created xsi:type="dcterms:W3CDTF">2020-04-11T18:41:43Z</dcterms:created>
  <dcterms:modified xsi:type="dcterms:W3CDTF">2020-05-04T23:12:04Z</dcterms:modified>
</cp:coreProperties>
</file>